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
      <p:font typeface="Open Sans 1" charset="1" panose="020B0606030504020204"/>
      <p:regular r:id="rId34"/>
    </p:embeddedFont>
    <p:embeddedFont>
      <p:font typeface="Open Sans 1 Bold" charset="1" panose="020B0806030504020204"/>
      <p:regular r:id="rId35"/>
    </p:embeddedFont>
    <p:embeddedFont>
      <p:font typeface="Open Sans 1 Italics" charset="1" panose="020B0606030504020204"/>
      <p:regular r:id="rId36"/>
    </p:embeddedFont>
    <p:embeddedFont>
      <p:font typeface="Open Sans 1 Bold Italics" charset="1" panose="020B0806030504020204"/>
      <p:regular r:id="rId37"/>
    </p:embeddedFont>
    <p:embeddedFont>
      <p:font typeface="Open Sans 1 Light" charset="1" panose="020B0306030504020204"/>
      <p:regular r:id="rId38"/>
    </p:embeddedFont>
    <p:embeddedFont>
      <p:font typeface="Open Sans 1 Light Italics" charset="1" panose="020B0306030504020204"/>
      <p:regular r:id="rId39"/>
    </p:embeddedFont>
    <p:embeddedFont>
      <p:font typeface="Open Sans 1 Ultra-Bold" charset="1" panose="00000000000000000000"/>
      <p:regular r:id="rId40"/>
    </p:embeddedFont>
    <p:embeddedFont>
      <p:font typeface="Open Sans 1 Ultra-Bold Italics" charset="1" panose="00000000000000000000"/>
      <p:regular r:id="rId41"/>
    </p:embeddedFont>
    <p:embeddedFont>
      <p:font typeface="Open Sans 2" charset="1" panose="00000000000000000000"/>
      <p:regular r:id="rId42"/>
    </p:embeddedFont>
    <p:embeddedFont>
      <p:font typeface="Open Sans 2 Bold" charset="1" panose="00000000000000000000"/>
      <p:regular r:id="rId43"/>
    </p:embeddedFont>
    <p:embeddedFont>
      <p:font typeface="Open Sans 2 Italics" charset="1" panose="00000000000000000000"/>
      <p:regular r:id="rId44"/>
    </p:embeddedFont>
    <p:embeddedFont>
      <p:font typeface="Open Sans 2 Bold Italics" charset="1" panose="00000000000000000000"/>
      <p:regular r:id="rId45"/>
    </p:embeddedFont>
    <p:embeddedFont>
      <p:font typeface="Open Sans 2 Light" charset="1" panose="00000000000000000000"/>
      <p:regular r:id="rId46"/>
    </p:embeddedFont>
    <p:embeddedFont>
      <p:font typeface="Open Sans 2 Light Italics" charset="1" panose="00000000000000000000"/>
      <p:regular r:id="rId47"/>
    </p:embeddedFont>
    <p:embeddedFont>
      <p:font typeface="Open Sans 2 Medium" charset="1" panose="00000000000000000000"/>
      <p:regular r:id="rId48"/>
    </p:embeddedFont>
    <p:embeddedFont>
      <p:font typeface="Open Sans 2 Medium Italics" charset="1" panose="00000000000000000000"/>
      <p:regular r:id="rId49"/>
    </p:embeddedFont>
    <p:embeddedFont>
      <p:font typeface="Open Sans 2 Semi-Bold" charset="1" panose="00000000000000000000"/>
      <p:regular r:id="rId50"/>
    </p:embeddedFont>
    <p:embeddedFont>
      <p:font typeface="Open Sans 2 Semi-Bold Italics" charset="1" panose="00000000000000000000"/>
      <p:regular r:id="rId51"/>
    </p:embeddedFont>
    <p:embeddedFont>
      <p:font typeface="Open Sans 2 Ultra-Bold" charset="1" panose="00000000000000000000"/>
      <p:regular r:id="rId52"/>
    </p:embeddedFont>
    <p:embeddedFont>
      <p:font typeface="Open Sans 2 Ultra-Bold Italics"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descr="Thin Line Abstract  Shape Illustration"/>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471121" y="4750257"/>
            <a:ext cx="8685061" cy="1047750"/>
          </a:xfrm>
          <a:prstGeom prst="rect">
            <a:avLst/>
          </a:prstGeom>
        </p:spPr>
        <p:txBody>
          <a:bodyPr anchor="t" rtlCol="false" tIns="0" lIns="0" bIns="0" rIns="0">
            <a:spAutoFit/>
          </a:bodyPr>
          <a:lstStyle/>
          <a:p>
            <a:pPr marL="0" indent="0" lvl="0">
              <a:lnSpc>
                <a:spcPts val="8399"/>
              </a:lnSpc>
            </a:pPr>
            <a:r>
              <a:rPr lang="en-US" sz="6999" spc="685" u="none">
                <a:solidFill>
                  <a:srgbClr val="040506"/>
                </a:solidFill>
                <a:latin typeface="Oswald Bold"/>
              </a:rPr>
              <a:t>DATA ANALYSIS</a:t>
            </a:r>
          </a:p>
        </p:txBody>
      </p:sp>
      <p:sp>
        <p:nvSpPr>
          <p:cNvPr name="TextBox 5" id="5"/>
          <p:cNvSpPr txBox="true"/>
          <p:nvPr/>
        </p:nvSpPr>
        <p:spPr>
          <a:xfrm rot="0">
            <a:off x="7471121" y="6079668"/>
            <a:ext cx="8685061" cy="523875"/>
          </a:xfrm>
          <a:prstGeom prst="rect">
            <a:avLst/>
          </a:prstGeom>
        </p:spPr>
        <p:txBody>
          <a:bodyPr anchor="t" rtlCol="false" tIns="0" lIns="0" bIns="0" rIns="0">
            <a:spAutoFit/>
          </a:bodyPr>
          <a:lstStyle/>
          <a:p>
            <a:pPr marL="0" indent="0" lvl="0">
              <a:lnSpc>
                <a:spcPts val="4200"/>
              </a:lnSpc>
              <a:spcBef>
                <a:spcPct val="0"/>
              </a:spcBef>
            </a:pPr>
            <a:r>
              <a:rPr lang="en-US" sz="3000" u="none">
                <a:solidFill>
                  <a:srgbClr val="040506"/>
                </a:solidFill>
                <a:latin typeface="Open Sauce"/>
              </a:rPr>
              <a:t>CARS 24 SALES</a:t>
            </a:r>
          </a:p>
        </p:txBody>
      </p:sp>
      <p:grpSp>
        <p:nvGrpSpPr>
          <p:cNvPr name="Group 6" id="6"/>
          <p:cNvGrpSpPr/>
          <p:nvPr/>
        </p:nvGrpSpPr>
        <p:grpSpPr>
          <a:xfrm rot="0">
            <a:off x="-95250" y="0"/>
            <a:ext cx="4779052" cy="10287000"/>
            <a:chOff x="0" y="0"/>
            <a:chExt cx="5355113" cy="11526982"/>
          </a:xfrm>
        </p:grpSpPr>
        <p:sp>
          <p:nvSpPr>
            <p:cNvPr name="Freeform 7" id="7"/>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040506"/>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156312"/>
            <a:ext cx="9338868" cy="8120755"/>
          </a:xfrm>
          <a:custGeom>
            <a:avLst/>
            <a:gdLst/>
            <a:ahLst/>
            <a:cxnLst/>
            <a:rect r="r" b="b" t="t" l="l"/>
            <a:pathLst>
              <a:path h="8120755" w="9338868">
                <a:moveTo>
                  <a:pt x="0" y="0"/>
                </a:moveTo>
                <a:lnTo>
                  <a:pt x="9338868" y="0"/>
                </a:lnTo>
                <a:lnTo>
                  <a:pt x="9338868" y="8120755"/>
                </a:lnTo>
                <a:lnTo>
                  <a:pt x="0" y="8120755"/>
                </a:lnTo>
                <a:lnTo>
                  <a:pt x="0" y="0"/>
                </a:lnTo>
                <a:close/>
              </a:path>
            </a:pathLst>
          </a:custGeom>
          <a:blipFill>
            <a:blip r:embed="rId2"/>
            <a:stretch>
              <a:fillRect l="0" t="0" r="0"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Total Owner type sales</a:t>
            </a:r>
          </a:p>
        </p:txBody>
      </p:sp>
      <p:sp>
        <p:nvSpPr>
          <p:cNvPr name="TextBox 4" id="4"/>
          <p:cNvSpPr txBox="true"/>
          <p:nvPr/>
        </p:nvSpPr>
        <p:spPr>
          <a:xfrm rot="0">
            <a:off x="9624618" y="234847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rPr>
              <a:t> </a:t>
            </a:r>
            <a:r>
              <a:rPr lang="en-US" sz="3599">
                <a:solidFill>
                  <a:srgbClr val="000000"/>
                </a:solidFill>
                <a:latin typeface="Canva Sans Bold"/>
              </a:rPr>
              <a:t>First </a:t>
            </a:r>
            <a:r>
              <a:rPr lang="en-US" sz="3599">
                <a:solidFill>
                  <a:srgbClr val="000000"/>
                </a:solidFill>
                <a:latin typeface="Canva Sans"/>
              </a:rPr>
              <a:t>hand </a:t>
            </a:r>
          </a:p>
          <a:p>
            <a:pPr algn="ctr">
              <a:lnSpc>
                <a:spcPts val="5879"/>
              </a:lnSpc>
            </a:pPr>
            <a:r>
              <a:rPr lang="en-US" sz="4199">
                <a:solidFill>
                  <a:srgbClr val="000000"/>
                </a:solidFill>
                <a:latin typeface="Canva Sans Bold"/>
              </a:rPr>
              <a:t>82.34</a:t>
            </a:r>
            <a:r>
              <a:rPr lang="en-US" sz="4199">
                <a:solidFill>
                  <a:srgbClr val="000000"/>
                </a:solidFill>
                <a:latin typeface="Canva Sans Bold"/>
              </a:rPr>
              <a:t>%</a:t>
            </a:r>
          </a:p>
          <a:p>
            <a:pPr algn="ctr">
              <a:lnSpc>
                <a:spcPts val="4759"/>
              </a:lnSpc>
            </a:pPr>
            <a:r>
              <a:rPr lang="en-US" sz="3399">
                <a:solidFill>
                  <a:srgbClr val="000000"/>
                </a:solidFill>
                <a:latin typeface="Canva Sans"/>
              </a:rPr>
              <a:t>(5498 units)</a:t>
            </a:r>
          </a:p>
        </p:txBody>
      </p:sp>
      <p:sp>
        <p:nvSpPr>
          <p:cNvPr name="TextBox 5" id="5"/>
          <p:cNvSpPr txBox="true"/>
          <p:nvPr/>
        </p:nvSpPr>
        <p:spPr>
          <a:xfrm rot="0">
            <a:off x="13844617" y="2348479"/>
            <a:ext cx="4154984" cy="1958975"/>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Canva Sans Bold"/>
              </a:rPr>
              <a:t>Second</a:t>
            </a:r>
            <a:r>
              <a:rPr lang="en-US" sz="3599">
                <a:solidFill>
                  <a:srgbClr val="000000"/>
                </a:solidFill>
                <a:latin typeface="Canva Sans"/>
              </a:rPr>
              <a:t> hand </a:t>
            </a:r>
          </a:p>
          <a:p>
            <a:pPr algn="ctr">
              <a:lnSpc>
                <a:spcPts val="5879"/>
              </a:lnSpc>
              <a:spcBef>
                <a:spcPct val="0"/>
              </a:spcBef>
            </a:pPr>
            <a:r>
              <a:rPr lang="en-US" sz="4199">
                <a:solidFill>
                  <a:srgbClr val="000000"/>
                </a:solidFill>
                <a:latin typeface="Canva Sans Bold"/>
              </a:rPr>
              <a:t>15.70</a:t>
            </a:r>
            <a:r>
              <a:rPr lang="en-US" sz="4199">
                <a:solidFill>
                  <a:srgbClr val="000000"/>
                </a:solidFill>
                <a:latin typeface="Canva Sans Bold"/>
              </a:rPr>
              <a:t>%</a:t>
            </a:r>
          </a:p>
          <a:p>
            <a:pPr algn="ctr">
              <a:lnSpc>
                <a:spcPts val="4759"/>
              </a:lnSpc>
              <a:spcBef>
                <a:spcPct val="0"/>
              </a:spcBef>
            </a:pPr>
            <a:r>
              <a:rPr lang="en-US" sz="3399">
                <a:solidFill>
                  <a:srgbClr val="000000"/>
                </a:solidFill>
                <a:latin typeface="Canva Sans"/>
              </a:rPr>
              <a:t>(1048 units)</a:t>
            </a:r>
          </a:p>
        </p:txBody>
      </p:sp>
      <p:sp>
        <p:nvSpPr>
          <p:cNvPr name="TextBox 6" id="6"/>
          <p:cNvSpPr txBox="true"/>
          <p:nvPr/>
        </p:nvSpPr>
        <p:spPr>
          <a:xfrm rot="0">
            <a:off x="9624618" y="606528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rPr>
              <a:t>Third hand </a:t>
            </a:r>
          </a:p>
          <a:p>
            <a:pPr algn="ctr">
              <a:lnSpc>
                <a:spcPts val="5879"/>
              </a:lnSpc>
            </a:pPr>
            <a:r>
              <a:rPr lang="en-US" sz="4199">
                <a:solidFill>
                  <a:srgbClr val="000000"/>
                </a:solidFill>
                <a:latin typeface="Canva Sans Bold"/>
              </a:rPr>
              <a:t>1.84%</a:t>
            </a:r>
          </a:p>
          <a:p>
            <a:pPr algn="ctr">
              <a:lnSpc>
                <a:spcPts val="4759"/>
              </a:lnSpc>
            </a:pPr>
            <a:r>
              <a:rPr lang="en-US" sz="3399">
                <a:solidFill>
                  <a:srgbClr val="000000"/>
                </a:solidFill>
                <a:latin typeface="Canva Sans"/>
              </a:rPr>
              <a:t>(123 units)</a:t>
            </a:r>
          </a:p>
        </p:txBody>
      </p:sp>
      <p:sp>
        <p:nvSpPr>
          <p:cNvPr name="TextBox 7" id="7"/>
          <p:cNvSpPr txBox="true"/>
          <p:nvPr/>
        </p:nvSpPr>
        <p:spPr>
          <a:xfrm rot="0">
            <a:off x="14061329" y="606528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rPr>
              <a:t>fourth &amp; above </a:t>
            </a:r>
          </a:p>
          <a:p>
            <a:pPr algn="ctr">
              <a:lnSpc>
                <a:spcPts val="5879"/>
              </a:lnSpc>
            </a:pPr>
            <a:r>
              <a:rPr lang="en-US" sz="4199">
                <a:solidFill>
                  <a:srgbClr val="000000"/>
                </a:solidFill>
                <a:latin typeface="Canva Sans Bold"/>
              </a:rPr>
              <a:t>0.12</a:t>
            </a:r>
            <a:r>
              <a:rPr lang="en-US" sz="4199">
                <a:solidFill>
                  <a:srgbClr val="000000"/>
                </a:solidFill>
                <a:latin typeface="Canva Sans Bold"/>
              </a:rPr>
              <a:t>%</a:t>
            </a:r>
          </a:p>
          <a:p>
            <a:pPr algn="ctr">
              <a:lnSpc>
                <a:spcPts val="4759"/>
              </a:lnSpc>
            </a:pPr>
            <a:r>
              <a:rPr lang="en-US" sz="3399">
                <a:solidFill>
                  <a:srgbClr val="000000"/>
                </a:solidFill>
                <a:latin typeface="Canva Sans"/>
              </a:rPr>
              <a:t>(8 units)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017306"/>
            <a:ext cx="11257903" cy="8269694"/>
          </a:xfrm>
          <a:custGeom>
            <a:avLst/>
            <a:gdLst/>
            <a:ahLst/>
            <a:cxnLst/>
            <a:rect r="r" b="b" t="t" l="l"/>
            <a:pathLst>
              <a:path h="8269694" w="11257903">
                <a:moveTo>
                  <a:pt x="0" y="0"/>
                </a:moveTo>
                <a:lnTo>
                  <a:pt x="11257903" y="0"/>
                </a:lnTo>
                <a:lnTo>
                  <a:pt x="11257903" y="8269694"/>
                </a:lnTo>
                <a:lnTo>
                  <a:pt x="0" y="8269694"/>
                </a:lnTo>
                <a:lnTo>
                  <a:pt x="0" y="0"/>
                </a:lnTo>
                <a:close/>
              </a:path>
            </a:pathLst>
          </a:custGeom>
          <a:blipFill>
            <a:blip r:embed="rId2"/>
            <a:stretch>
              <a:fillRect l="0" t="0" r="0"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Total sales (No.of seats)</a:t>
            </a:r>
          </a:p>
        </p:txBody>
      </p:sp>
      <p:sp>
        <p:nvSpPr>
          <p:cNvPr name="TextBox 4" id="4"/>
          <p:cNvSpPr txBox="true"/>
          <p:nvPr/>
        </p:nvSpPr>
        <p:spPr>
          <a:xfrm rot="0">
            <a:off x="12567930" y="2842609"/>
            <a:ext cx="2642128" cy="127762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5</a:t>
            </a:r>
            <a:r>
              <a:rPr lang="en-US" sz="3399">
                <a:solidFill>
                  <a:srgbClr val="000000"/>
                </a:solidFill>
                <a:latin typeface="Canva Sans"/>
              </a:rPr>
              <a:t> seater</a:t>
            </a:r>
          </a:p>
          <a:p>
            <a:pPr algn="ctr">
              <a:lnSpc>
                <a:spcPts val="5599"/>
              </a:lnSpc>
            </a:pPr>
            <a:r>
              <a:rPr lang="en-US" sz="3999">
                <a:solidFill>
                  <a:srgbClr val="000000"/>
                </a:solidFill>
                <a:latin typeface="Canva Sans Bold"/>
              </a:rPr>
              <a:t>83.99%</a:t>
            </a:r>
          </a:p>
        </p:txBody>
      </p:sp>
      <p:sp>
        <p:nvSpPr>
          <p:cNvPr name="TextBox 5" id="5"/>
          <p:cNvSpPr txBox="true"/>
          <p:nvPr/>
        </p:nvSpPr>
        <p:spPr>
          <a:xfrm rot="0">
            <a:off x="12567930" y="5076825"/>
            <a:ext cx="2642128" cy="127762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7</a:t>
            </a:r>
            <a:r>
              <a:rPr lang="en-US" sz="3399">
                <a:solidFill>
                  <a:srgbClr val="000000"/>
                </a:solidFill>
                <a:latin typeface="Canva Sans"/>
              </a:rPr>
              <a:t> seater</a:t>
            </a:r>
          </a:p>
          <a:p>
            <a:pPr algn="ctr">
              <a:lnSpc>
                <a:spcPts val="5599"/>
              </a:lnSpc>
            </a:pPr>
            <a:r>
              <a:rPr lang="en-US" sz="3999">
                <a:solidFill>
                  <a:srgbClr val="000000"/>
                </a:solidFill>
                <a:latin typeface="Canva Sans Bold"/>
              </a:rPr>
              <a:t>11.08</a:t>
            </a:r>
            <a:r>
              <a:rPr lang="en-US" sz="3999">
                <a:solidFill>
                  <a:srgbClr val="000000"/>
                </a:solidFill>
                <a:latin typeface="Canva Sans Bold"/>
              </a:rPr>
              <a:t>%</a:t>
            </a:r>
          </a:p>
        </p:txBody>
      </p:sp>
      <p:sp>
        <p:nvSpPr>
          <p:cNvPr name="TextBox 6" id="6"/>
          <p:cNvSpPr txBox="true"/>
          <p:nvPr/>
        </p:nvSpPr>
        <p:spPr>
          <a:xfrm rot="0">
            <a:off x="12567930" y="7403968"/>
            <a:ext cx="2642128" cy="127762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8</a:t>
            </a:r>
            <a:r>
              <a:rPr lang="en-US" sz="3399">
                <a:solidFill>
                  <a:srgbClr val="000000"/>
                </a:solidFill>
                <a:latin typeface="Canva Sans"/>
              </a:rPr>
              <a:t> seater</a:t>
            </a:r>
          </a:p>
          <a:p>
            <a:pPr algn="ctr">
              <a:lnSpc>
                <a:spcPts val="5599"/>
              </a:lnSpc>
            </a:pPr>
            <a:r>
              <a:rPr lang="en-US" sz="3999">
                <a:solidFill>
                  <a:srgbClr val="000000"/>
                </a:solidFill>
                <a:latin typeface="Canva Sans Bold"/>
              </a:rPr>
              <a:t>2.35</a:t>
            </a:r>
            <a:r>
              <a:rPr lang="en-US" sz="3999">
                <a:solidFill>
                  <a:srgbClr val="000000"/>
                </a:solidFill>
                <a:latin typeface="Canva Sans Bold"/>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936602" y="1829027"/>
            <a:ext cx="11351398" cy="8423416"/>
          </a:xfrm>
          <a:custGeom>
            <a:avLst/>
            <a:gdLst/>
            <a:ahLst/>
            <a:cxnLst/>
            <a:rect r="r" b="b" t="t" l="l"/>
            <a:pathLst>
              <a:path h="8423416" w="11351398">
                <a:moveTo>
                  <a:pt x="0" y="0"/>
                </a:moveTo>
                <a:lnTo>
                  <a:pt x="11351398" y="0"/>
                </a:lnTo>
                <a:lnTo>
                  <a:pt x="11351398" y="8423417"/>
                </a:lnTo>
                <a:lnTo>
                  <a:pt x="0" y="8423417"/>
                </a:lnTo>
                <a:lnTo>
                  <a:pt x="0" y="0"/>
                </a:lnTo>
                <a:close/>
              </a:path>
            </a:pathLst>
          </a:custGeom>
          <a:blipFill>
            <a:blip r:embed="rId2"/>
            <a:stretch>
              <a:fillRect l="-1291" t="0" r="-1283"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Sales &amp; Revenue Citywise</a:t>
            </a:r>
          </a:p>
        </p:txBody>
      </p:sp>
      <p:sp>
        <p:nvSpPr>
          <p:cNvPr name="TextBox 4" id="4"/>
          <p:cNvSpPr txBox="true"/>
          <p:nvPr/>
        </p:nvSpPr>
        <p:spPr>
          <a:xfrm rot="0">
            <a:off x="-4762" y="4495772"/>
            <a:ext cx="3288355" cy="2237105"/>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Most</a:t>
            </a:r>
            <a:r>
              <a:rPr lang="en-US" sz="3000">
                <a:solidFill>
                  <a:srgbClr val="000000"/>
                </a:solidFill>
                <a:latin typeface="Canva Sans"/>
              </a:rPr>
              <a:t> revenue</a:t>
            </a:r>
          </a:p>
          <a:p>
            <a:pPr algn="ctr">
              <a:lnSpc>
                <a:spcPts val="5039"/>
              </a:lnSpc>
            </a:pPr>
            <a:r>
              <a:rPr lang="en-US" sz="3599">
                <a:solidFill>
                  <a:srgbClr val="000000"/>
                </a:solidFill>
                <a:latin typeface="Canva Sans Bold"/>
              </a:rPr>
              <a:t>Coimbatore</a:t>
            </a:r>
          </a:p>
          <a:p>
            <a:pPr algn="ctr">
              <a:lnSpc>
                <a:spcPts val="4340"/>
              </a:lnSpc>
            </a:pPr>
            <a:r>
              <a:rPr lang="en-US" sz="3100">
                <a:solidFill>
                  <a:srgbClr val="000000"/>
                </a:solidFill>
                <a:latin typeface="Canva Sans"/>
              </a:rPr>
              <a:t> </a:t>
            </a:r>
            <a:r>
              <a:rPr lang="en-US" sz="3100">
                <a:solidFill>
                  <a:srgbClr val="000000"/>
                </a:solidFill>
                <a:latin typeface="Canva Sans Bold"/>
              </a:rPr>
              <a:t>95.47 Cr</a:t>
            </a:r>
            <a:r>
              <a:rPr lang="en-US" sz="3100">
                <a:solidFill>
                  <a:srgbClr val="000000"/>
                </a:solidFill>
                <a:latin typeface="Canva Sans"/>
              </a:rPr>
              <a:t> </a:t>
            </a:r>
          </a:p>
          <a:p>
            <a:pPr algn="ctr">
              <a:lnSpc>
                <a:spcPts val="4340"/>
              </a:lnSpc>
            </a:pPr>
            <a:r>
              <a:rPr lang="en-US" sz="3100">
                <a:solidFill>
                  <a:srgbClr val="000000"/>
                </a:solidFill>
                <a:latin typeface="Canva Sans"/>
              </a:rPr>
              <a:t>(708 units)</a:t>
            </a:r>
          </a:p>
        </p:txBody>
      </p:sp>
      <p:sp>
        <p:nvSpPr>
          <p:cNvPr name="TextBox 5" id="5"/>
          <p:cNvSpPr txBox="true"/>
          <p:nvPr/>
        </p:nvSpPr>
        <p:spPr>
          <a:xfrm rot="0">
            <a:off x="3757994" y="4493495"/>
            <a:ext cx="2704207" cy="2237105"/>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Least</a:t>
            </a:r>
            <a:r>
              <a:rPr lang="en-US" sz="3000">
                <a:solidFill>
                  <a:srgbClr val="000000"/>
                </a:solidFill>
                <a:latin typeface="Canva Sans"/>
              </a:rPr>
              <a:t> revenue</a:t>
            </a:r>
          </a:p>
          <a:p>
            <a:pPr algn="ctr">
              <a:lnSpc>
                <a:spcPts val="5039"/>
              </a:lnSpc>
            </a:pPr>
            <a:r>
              <a:rPr lang="en-US" sz="3599">
                <a:solidFill>
                  <a:srgbClr val="000000"/>
                </a:solidFill>
                <a:latin typeface="Canva Sans Bold"/>
              </a:rPr>
              <a:t>Ahmedabad</a:t>
            </a:r>
          </a:p>
          <a:p>
            <a:pPr algn="ctr">
              <a:lnSpc>
                <a:spcPts val="4340"/>
              </a:lnSpc>
            </a:pPr>
            <a:r>
              <a:rPr lang="en-US" sz="3100">
                <a:solidFill>
                  <a:srgbClr val="000000"/>
                </a:solidFill>
                <a:latin typeface="Canva Sans Bold"/>
              </a:rPr>
              <a:t>18.9 Cr</a:t>
            </a:r>
          </a:p>
          <a:p>
            <a:pPr algn="ctr">
              <a:lnSpc>
                <a:spcPts val="4340"/>
              </a:lnSpc>
            </a:pPr>
            <a:r>
              <a:rPr lang="en-US" sz="3100">
                <a:solidFill>
                  <a:srgbClr val="000000"/>
                </a:solidFill>
                <a:latin typeface="Canva Sans"/>
              </a:rPr>
              <a:t> (256 units)</a:t>
            </a:r>
          </a:p>
        </p:txBody>
      </p:sp>
      <p:sp>
        <p:nvSpPr>
          <p:cNvPr name="TextBox 6" id="6"/>
          <p:cNvSpPr txBox="true"/>
          <p:nvPr/>
        </p:nvSpPr>
        <p:spPr>
          <a:xfrm rot="0">
            <a:off x="0" y="7980680"/>
            <a:ext cx="2872477" cy="18307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rPr>
              <a:t>Most</a:t>
            </a:r>
            <a:r>
              <a:rPr lang="en-US" sz="3300">
                <a:solidFill>
                  <a:srgbClr val="000000"/>
                </a:solidFill>
                <a:latin typeface="Canva Sans"/>
              </a:rPr>
              <a:t> Sales</a:t>
            </a:r>
          </a:p>
          <a:p>
            <a:pPr algn="ctr">
              <a:lnSpc>
                <a:spcPts val="5459"/>
              </a:lnSpc>
            </a:pPr>
            <a:r>
              <a:rPr lang="en-US" sz="3899">
                <a:solidFill>
                  <a:srgbClr val="000000"/>
                </a:solidFill>
                <a:latin typeface="Canva Sans Bold"/>
              </a:rPr>
              <a:t>Mumbai</a:t>
            </a:r>
          </a:p>
          <a:p>
            <a:pPr algn="ctr">
              <a:lnSpc>
                <a:spcPts val="4620"/>
              </a:lnSpc>
            </a:pPr>
            <a:r>
              <a:rPr lang="en-US" sz="3300">
                <a:solidFill>
                  <a:srgbClr val="000000"/>
                </a:solidFill>
                <a:latin typeface="Canva Sans"/>
              </a:rPr>
              <a:t>(865 units)</a:t>
            </a:r>
          </a:p>
        </p:txBody>
      </p:sp>
      <p:sp>
        <p:nvSpPr>
          <p:cNvPr name="TextBox 7" id="7"/>
          <p:cNvSpPr txBox="true"/>
          <p:nvPr/>
        </p:nvSpPr>
        <p:spPr>
          <a:xfrm rot="0">
            <a:off x="3283593" y="7980680"/>
            <a:ext cx="3313556" cy="1830705"/>
          </a:xfrm>
          <a:prstGeom prst="rect">
            <a:avLst/>
          </a:prstGeom>
        </p:spPr>
        <p:txBody>
          <a:bodyPr anchor="t" rtlCol="false" tIns="0" lIns="0" bIns="0" rIns="0">
            <a:spAutoFit/>
          </a:bodyPr>
          <a:lstStyle/>
          <a:p>
            <a:pPr algn="ctr">
              <a:lnSpc>
                <a:spcPts val="4620"/>
              </a:lnSpc>
            </a:pPr>
            <a:r>
              <a:rPr lang="en-US" sz="3300">
                <a:solidFill>
                  <a:srgbClr val="000000"/>
                </a:solidFill>
                <a:latin typeface="Canva Sans Bold"/>
              </a:rPr>
              <a:t>Least</a:t>
            </a:r>
            <a:r>
              <a:rPr lang="en-US" sz="3300">
                <a:solidFill>
                  <a:srgbClr val="000000"/>
                </a:solidFill>
                <a:latin typeface="Canva Sans"/>
              </a:rPr>
              <a:t> Sales</a:t>
            </a:r>
          </a:p>
          <a:p>
            <a:pPr algn="ctr">
              <a:lnSpc>
                <a:spcPts val="5459"/>
              </a:lnSpc>
            </a:pPr>
            <a:r>
              <a:rPr lang="en-US" sz="3899">
                <a:solidFill>
                  <a:srgbClr val="000000"/>
                </a:solidFill>
                <a:latin typeface="Canva Sans Bold"/>
              </a:rPr>
              <a:t>Ahmedabad</a:t>
            </a:r>
          </a:p>
          <a:p>
            <a:pPr algn="ctr">
              <a:lnSpc>
                <a:spcPts val="4620"/>
              </a:lnSpc>
            </a:pPr>
            <a:r>
              <a:rPr lang="en-US" sz="3300">
                <a:solidFill>
                  <a:srgbClr val="000000"/>
                </a:solidFill>
                <a:latin typeface="Canva Sans"/>
              </a:rPr>
              <a:t>(256 units)</a:t>
            </a:r>
          </a:p>
        </p:txBody>
      </p:sp>
      <p:sp>
        <p:nvSpPr>
          <p:cNvPr name="TextBox 8" id="8"/>
          <p:cNvSpPr txBox="true"/>
          <p:nvPr/>
        </p:nvSpPr>
        <p:spPr>
          <a:xfrm rot="0">
            <a:off x="1449936" y="2175110"/>
            <a:ext cx="4003321" cy="1508760"/>
          </a:xfrm>
          <a:prstGeom prst="rect">
            <a:avLst/>
          </a:prstGeom>
        </p:spPr>
        <p:txBody>
          <a:bodyPr anchor="t" rtlCol="false" tIns="0" lIns="0" bIns="0" rIns="0">
            <a:spAutoFit/>
          </a:bodyPr>
          <a:lstStyle/>
          <a:p>
            <a:pPr algn="ctr">
              <a:lnSpc>
                <a:spcPts val="5600"/>
              </a:lnSpc>
            </a:pPr>
            <a:r>
              <a:rPr lang="en-US" sz="4000">
                <a:solidFill>
                  <a:srgbClr val="000000"/>
                </a:solidFill>
                <a:latin typeface="Canva Sans"/>
              </a:rPr>
              <a:t>Total Revenue</a:t>
            </a:r>
          </a:p>
          <a:p>
            <a:pPr algn="ctr">
              <a:lnSpc>
                <a:spcPts val="6580"/>
              </a:lnSpc>
            </a:pPr>
            <a:r>
              <a:rPr lang="en-US" sz="4700">
                <a:solidFill>
                  <a:srgbClr val="000000"/>
                </a:solidFill>
                <a:latin typeface="Canva Sans Bold"/>
              </a:rPr>
              <a:t>567.72 Cr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7246366" y="1862995"/>
            <a:ext cx="11041634" cy="8424005"/>
          </a:xfrm>
          <a:custGeom>
            <a:avLst/>
            <a:gdLst/>
            <a:ahLst/>
            <a:cxnLst/>
            <a:rect r="r" b="b" t="t" l="l"/>
            <a:pathLst>
              <a:path h="8424005" w="11041634">
                <a:moveTo>
                  <a:pt x="0" y="0"/>
                </a:moveTo>
                <a:lnTo>
                  <a:pt x="11041634" y="0"/>
                </a:lnTo>
                <a:lnTo>
                  <a:pt x="11041634" y="8424005"/>
                </a:lnTo>
                <a:lnTo>
                  <a:pt x="0" y="8424005"/>
                </a:lnTo>
                <a:lnTo>
                  <a:pt x="0" y="0"/>
                </a:lnTo>
                <a:close/>
              </a:path>
            </a:pathLst>
          </a:custGeom>
          <a:blipFill>
            <a:blip r:embed="rId2"/>
            <a:stretch>
              <a:fillRect l="0" t="0" r="0"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Fuel type Sales vs City</a:t>
            </a:r>
          </a:p>
        </p:txBody>
      </p:sp>
      <p:sp>
        <p:nvSpPr>
          <p:cNvPr name="TextBox 4" id="4"/>
          <p:cNvSpPr txBox="true"/>
          <p:nvPr/>
        </p:nvSpPr>
        <p:spPr>
          <a:xfrm rot="0">
            <a:off x="585287" y="2751680"/>
            <a:ext cx="5279231"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Diesel </a:t>
            </a:r>
          </a:p>
          <a:p>
            <a:pPr algn="ctr">
              <a:lnSpc>
                <a:spcPts val="4759"/>
              </a:lnSpc>
            </a:pPr>
            <a:r>
              <a:rPr lang="en-US" sz="3399">
                <a:solidFill>
                  <a:srgbClr val="000000"/>
                </a:solidFill>
                <a:latin typeface="Canva Sans"/>
              </a:rPr>
              <a:t>Most: </a:t>
            </a:r>
            <a:r>
              <a:rPr lang="en-US" sz="3399">
                <a:solidFill>
                  <a:srgbClr val="000000"/>
                </a:solidFill>
                <a:latin typeface="Canva Sans Bold"/>
              </a:rPr>
              <a:t>Hyderabad </a:t>
            </a:r>
            <a:r>
              <a:rPr lang="en-US" sz="3399">
                <a:solidFill>
                  <a:srgbClr val="000000"/>
                </a:solidFill>
                <a:latin typeface="Canva Sans"/>
              </a:rPr>
              <a:t>(556)</a:t>
            </a:r>
          </a:p>
          <a:p>
            <a:pPr algn="ctr">
              <a:lnSpc>
                <a:spcPts val="4759"/>
              </a:lnSpc>
            </a:pPr>
            <a:r>
              <a:rPr lang="en-US" sz="3399">
                <a:solidFill>
                  <a:srgbClr val="000000"/>
                </a:solidFill>
                <a:latin typeface="Canva Sans"/>
              </a:rPr>
              <a:t>Least: </a:t>
            </a:r>
            <a:r>
              <a:rPr lang="en-US" sz="3399">
                <a:solidFill>
                  <a:srgbClr val="000000"/>
                </a:solidFill>
                <a:latin typeface="Canva Sans Bold"/>
              </a:rPr>
              <a:t>Ahemedabad </a:t>
            </a:r>
            <a:r>
              <a:rPr lang="en-US" sz="3399">
                <a:solidFill>
                  <a:srgbClr val="000000"/>
                </a:solidFill>
                <a:latin typeface="Canva Sans"/>
              </a:rPr>
              <a:t>(158)</a:t>
            </a:r>
          </a:p>
        </p:txBody>
      </p:sp>
      <p:sp>
        <p:nvSpPr>
          <p:cNvPr name="TextBox 5" id="5"/>
          <p:cNvSpPr txBox="true"/>
          <p:nvPr/>
        </p:nvSpPr>
        <p:spPr>
          <a:xfrm rot="0">
            <a:off x="585287" y="5998798"/>
            <a:ext cx="5279231"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Petrol </a:t>
            </a:r>
          </a:p>
          <a:p>
            <a:pPr algn="ctr">
              <a:lnSpc>
                <a:spcPts val="4759"/>
              </a:lnSpc>
            </a:pPr>
            <a:r>
              <a:rPr lang="en-US" sz="3399">
                <a:solidFill>
                  <a:srgbClr val="000000"/>
                </a:solidFill>
                <a:latin typeface="Canva Sans"/>
              </a:rPr>
              <a:t>Most: </a:t>
            </a:r>
            <a:r>
              <a:rPr lang="en-US" sz="3399">
                <a:solidFill>
                  <a:srgbClr val="000000"/>
                </a:solidFill>
                <a:latin typeface="Canva Sans Bold"/>
              </a:rPr>
              <a:t>Mumbai </a:t>
            </a:r>
            <a:r>
              <a:rPr lang="en-US" sz="3399">
                <a:solidFill>
                  <a:srgbClr val="000000"/>
                </a:solidFill>
                <a:latin typeface="Canva Sans"/>
              </a:rPr>
              <a:t>(508)</a:t>
            </a:r>
          </a:p>
          <a:p>
            <a:pPr algn="ctr">
              <a:lnSpc>
                <a:spcPts val="4759"/>
              </a:lnSpc>
            </a:pPr>
            <a:r>
              <a:rPr lang="en-US" sz="3399">
                <a:solidFill>
                  <a:srgbClr val="000000"/>
                </a:solidFill>
                <a:latin typeface="Canva Sans"/>
              </a:rPr>
              <a:t>Least: </a:t>
            </a:r>
            <a:r>
              <a:rPr lang="en-US" sz="3399">
                <a:solidFill>
                  <a:srgbClr val="000000"/>
                </a:solidFill>
                <a:latin typeface="Canva Sans Bold"/>
              </a:rPr>
              <a:t>Ahemedabad </a:t>
            </a:r>
            <a:r>
              <a:rPr lang="en-US" sz="3399">
                <a:solidFill>
                  <a:srgbClr val="000000"/>
                </a:solidFill>
                <a:latin typeface="Canva Sans"/>
              </a:rPr>
              <a:t>(95)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703236" y="2193570"/>
            <a:ext cx="11584764" cy="7819329"/>
          </a:xfrm>
          <a:custGeom>
            <a:avLst/>
            <a:gdLst/>
            <a:ahLst/>
            <a:cxnLst/>
            <a:rect r="r" b="b" t="t" l="l"/>
            <a:pathLst>
              <a:path h="7819329" w="11584764">
                <a:moveTo>
                  <a:pt x="0" y="0"/>
                </a:moveTo>
                <a:lnTo>
                  <a:pt x="11584764" y="0"/>
                </a:lnTo>
                <a:lnTo>
                  <a:pt x="11584764" y="7819329"/>
                </a:lnTo>
                <a:lnTo>
                  <a:pt x="0" y="7819329"/>
                </a:lnTo>
                <a:lnTo>
                  <a:pt x="0" y="0"/>
                </a:lnTo>
                <a:close/>
              </a:path>
            </a:pathLst>
          </a:custGeom>
          <a:blipFill>
            <a:blip r:embed="rId2"/>
            <a:stretch>
              <a:fillRect l="-1467" t="0" r="-2405"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Owner type Sales vs City</a:t>
            </a:r>
          </a:p>
        </p:txBody>
      </p:sp>
      <p:sp>
        <p:nvSpPr>
          <p:cNvPr name="TextBox 4" id="4"/>
          <p:cNvSpPr txBox="true"/>
          <p:nvPr/>
        </p:nvSpPr>
        <p:spPr>
          <a:xfrm rot="0">
            <a:off x="585287" y="2117370"/>
            <a:ext cx="5261571" cy="2487295"/>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First </a:t>
            </a:r>
            <a:r>
              <a:rPr lang="en-US" sz="3999">
                <a:solidFill>
                  <a:srgbClr val="000000"/>
                </a:solidFill>
                <a:latin typeface="Canva Sans"/>
              </a:rPr>
              <a:t>Hand</a:t>
            </a:r>
            <a:r>
              <a:rPr lang="en-US" sz="3999">
                <a:solidFill>
                  <a:srgbClr val="000000"/>
                </a:solidFill>
                <a:latin typeface="Canva Sans Bold"/>
              </a:rPr>
              <a:t> </a:t>
            </a:r>
          </a:p>
          <a:p>
            <a:pPr algn="ctr">
              <a:lnSpc>
                <a:spcPts val="4759"/>
              </a:lnSpc>
            </a:pPr>
            <a:r>
              <a:rPr lang="en-US" sz="3399">
                <a:solidFill>
                  <a:srgbClr val="000000"/>
                </a:solidFill>
                <a:latin typeface="Canva Sans"/>
              </a:rPr>
              <a:t>Most: </a:t>
            </a:r>
            <a:r>
              <a:rPr lang="en-US" sz="3399">
                <a:solidFill>
                  <a:srgbClr val="000000"/>
                </a:solidFill>
                <a:latin typeface="Canva Sans Bold"/>
              </a:rPr>
              <a:t>Hyderabad </a:t>
            </a:r>
            <a:r>
              <a:rPr lang="en-US" sz="3399">
                <a:solidFill>
                  <a:srgbClr val="000000"/>
                </a:solidFill>
                <a:latin typeface="Canva Sans"/>
              </a:rPr>
              <a:t>(728),</a:t>
            </a:r>
          </a:p>
          <a:p>
            <a:pPr algn="ctr">
              <a:lnSpc>
                <a:spcPts val="4759"/>
              </a:lnSpc>
            </a:pPr>
            <a:r>
              <a:rPr lang="en-US" sz="3399">
                <a:solidFill>
                  <a:srgbClr val="000000"/>
                </a:solidFill>
                <a:latin typeface="Canva Sans Bold"/>
              </a:rPr>
              <a:t>Mumbai</a:t>
            </a:r>
            <a:r>
              <a:rPr lang="en-US" sz="3399">
                <a:solidFill>
                  <a:srgbClr val="000000"/>
                </a:solidFill>
                <a:latin typeface="Canva Sans"/>
              </a:rPr>
              <a:t> (719)      </a:t>
            </a:r>
          </a:p>
          <a:p>
            <a:pPr algn="ctr">
              <a:lnSpc>
                <a:spcPts val="4759"/>
              </a:lnSpc>
            </a:pPr>
            <a:r>
              <a:rPr lang="en-US" sz="3399">
                <a:solidFill>
                  <a:srgbClr val="000000"/>
                </a:solidFill>
                <a:latin typeface="Canva Sans"/>
              </a:rPr>
              <a:t>Least: </a:t>
            </a:r>
            <a:r>
              <a:rPr lang="en-US" sz="3399">
                <a:solidFill>
                  <a:srgbClr val="000000"/>
                </a:solidFill>
                <a:latin typeface="Canva Sans Bold"/>
              </a:rPr>
              <a:t>Ahemedabad </a:t>
            </a:r>
            <a:r>
              <a:rPr lang="en-US" sz="3399">
                <a:solidFill>
                  <a:srgbClr val="000000"/>
                </a:solidFill>
                <a:latin typeface="Canva Sans"/>
              </a:rPr>
              <a:t>(214)</a:t>
            </a:r>
          </a:p>
        </p:txBody>
      </p:sp>
      <p:sp>
        <p:nvSpPr>
          <p:cNvPr name="TextBox 5" id="5"/>
          <p:cNvSpPr txBox="true"/>
          <p:nvPr/>
        </p:nvSpPr>
        <p:spPr>
          <a:xfrm rot="0">
            <a:off x="1186800" y="5121524"/>
            <a:ext cx="4058543"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Second </a:t>
            </a:r>
            <a:r>
              <a:rPr lang="en-US" sz="3999">
                <a:solidFill>
                  <a:srgbClr val="000000"/>
                </a:solidFill>
                <a:latin typeface="Canva Sans"/>
              </a:rPr>
              <a:t>Hand</a:t>
            </a:r>
            <a:r>
              <a:rPr lang="en-US" sz="3999">
                <a:solidFill>
                  <a:srgbClr val="000000"/>
                </a:solidFill>
                <a:latin typeface="Canva Sans Bold"/>
              </a:rPr>
              <a:t> </a:t>
            </a:r>
          </a:p>
          <a:p>
            <a:pPr algn="ctr">
              <a:lnSpc>
                <a:spcPts val="4759"/>
              </a:lnSpc>
            </a:pPr>
            <a:r>
              <a:rPr lang="en-US" sz="3399">
                <a:solidFill>
                  <a:srgbClr val="000000"/>
                </a:solidFill>
                <a:latin typeface="Canva Sans"/>
              </a:rPr>
              <a:t>Most: </a:t>
            </a:r>
            <a:r>
              <a:rPr lang="en-US" sz="3399">
                <a:solidFill>
                  <a:srgbClr val="000000"/>
                </a:solidFill>
                <a:latin typeface="Canva Sans Bold"/>
              </a:rPr>
              <a:t>Pune </a:t>
            </a:r>
            <a:r>
              <a:rPr lang="en-US" sz="3399">
                <a:solidFill>
                  <a:srgbClr val="000000"/>
                </a:solidFill>
                <a:latin typeface="Canva Sans"/>
              </a:rPr>
              <a:t>(180),    </a:t>
            </a:r>
          </a:p>
          <a:p>
            <a:pPr algn="ctr">
              <a:lnSpc>
                <a:spcPts val="4759"/>
              </a:lnSpc>
            </a:pPr>
            <a:r>
              <a:rPr lang="en-US" sz="3399">
                <a:solidFill>
                  <a:srgbClr val="000000"/>
                </a:solidFill>
                <a:latin typeface="Canva Sans"/>
              </a:rPr>
              <a:t>Least: </a:t>
            </a:r>
            <a:r>
              <a:rPr lang="en-US" sz="3399">
                <a:solidFill>
                  <a:srgbClr val="000000"/>
                </a:solidFill>
                <a:latin typeface="Canva Sans Bold"/>
              </a:rPr>
              <a:t>Kolkata </a:t>
            </a:r>
            <a:r>
              <a:rPr lang="en-US" sz="3399">
                <a:solidFill>
                  <a:srgbClr val="000000"/>
                </a:solidFill>
                <a:latin typeface="Canva Sans"/>
              </a:rPr>
              <a:t>(32)</a:t>
            </a:r>
          </a:p>
        </p:txBody>
      </p:sp>
      <p:sp>
        <p:nvSpPr>
          <p:cNvPr name="TextBox 6" id="6"/>
          <p:cNvSpPr txBox="true"/>
          <p:nvPr/>
        </p:nvSpPr>
        <p:spPr>
          <a:xfrm rot="0">
            <a:off x="0" y="7805745"/>
            <a:ext cx="6432144"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Third </a:t>
            </a:r>
            <a:r>
              <a:rPr lang="en-US" sz="3999">
                <a:solidFill>
                  <a:srgbClr val="000000"/>
                </a:solidFill>
                <a:latin typeface="Canva Sans"/>
              </a:rPr>
              <a:t>Hand</a:t>
            </a:r>
            <a:r>
              <a:rPr lang="en-US" sz="3999">
                <a:solidFill>
                  <a:srgbClr val="000000"/>
                </a:solidFill>
                <a:latin typeface="Canva Sans Bold"/>
              </a:rPr>
              <a:t> </a:t>
            </a:r>
          </a:p>
          <a:p>
            <a:pPr algn="ctr">
              <a:lnSpc>
                <a:spcPts val="4759"/>
              </a:lnSpc>
            </a:pPr>
            <a:r>
              <a:rPr lang="en-US" sz="3399">
                <a:solidFill>
                  <a:srgbClr val="000000"/>
                </a:solidFill>
                <a:latin typeface="Canva Sans"/>
              </a:rPr>
              <a:t>Most: </a:t>
            </a:r>
            <a:r>
              <a:rPr lang="en-US" sz="3399">
                <a:solidFill>
                  <a:srgbClr val="000000"/>
                </a:solidFill>
                <a:latin typeface="Canva Sans Bold"/>
              </a:rPr>
              <a:t>Chennai</a:t>
            </a:r>
            <a:r>
              <a:rPr lang="en-US" sz="3399">
                <a:solidFill>
                  <a:srgbClr val="000000"/>
                </a:solidFill>
                <a:latin typeface="Canva Sans"/>
              </a:rPr>
              <a:t> (37), </a:t>
            </a:r>
            <a:r>
              <a:rPr lang="en-US" sz="3399">
                <a:solidFill>
                  <a:srgbClr val="000000"/>
                </a:solidFill>
                <a:latin typeface="Canva Sans Bold"/>
              </a:rPr>
              <a:t>Pune </a:t>
            </a:r>
            <a:r>
              <a:rPr lang="en-US" sz="3399">
                <a:solidFill>
                  <a:srgbClr val="000000"/>
                </a:solidFill>
                <a:latin typeface="Canva Sans"/>
              </a:rPr>
              <a:t>(34)    </a:t>
            </a:r>
          </a:p>
          <a:p>
            <a:pPr algn="ctr">
              <a:lnSpc>
                <a:spcPts val="4759"/>
              </a:lnSpc>
            </a:pPr>
            <a:r>
              <a:rPr lang="en-US" sz="3399">
                <a:solidFill>
                  <a:srgbClr val="000000"/>
                </a:solidFill>
                <a:latin typeface="Canva Sans"/>
              </a:rPr>
              <a:t>Least: </a:t>
            </a:r>
            <a:r>
              <a:rPr lang="en-US" sz="3399">
                <a:solidFill>
                  <a:srgbClr val="000000"/>
                </a:solidFill>
                <a:latin typeface="Canva Sans Bold"/>
              </a:rPr>
              <a:t>Hyderabad</a:t>
            </a:r>
            <a:r>
              <a:rPr lang="en-US" sz="3399">
                <a:solidFill>
                  <a:srgbClr val="000000"/>
                </a:solidFill>
                <a:latin typeface="Canva Sans"/>
              </a:rPr>
              <a:t>, </a:t>
            </a:r>
            <a:r>
              <a:rPr lang="en-US" sz="3399">
                <a:solidFill>
                  <a:srgbClr val="000000"/>
                </a:solidFill>
                <a:latin typeface="Canva Sans Bold"/>
              </a:rPr>
              <a:t>Kolkata </a:t>
            </a:r>
            <a:r>
              <a:rPr lang="en-US" sz="3399">
                <a:solidFill>
                  <a:srgbClr val="000000"/>
                </a:solidFill>
                <a:latin typeface="Canva Sans"/>
              </a:rPr>
              <a:t>(0)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6191067" y="1756090"/>
            <a:ext cx="12096933" cy="8530910"/>
          </a:xfrm>
          <a:custGeom>
            <a:avLst/>
            <a:gdLst/>
            <a:ahLst/>
            <a:cxnLst/>
            <a:rect r="r" b="b" t="t" l="l"/>
            <a:pathLst>
              <a:path h="8530910" w="12096933">
                <a:moveTo>
                  <a:pt x="0" y="0"/>
                </a:moveTo>
                <a:lnTo>
                  <a:pt x="12096933" y="0"/>
                </a:lnTo>
                <a:lnTo>
                  <a:pt x="12096933" y="8530910"/>
                </a:lnTo>
                <a:lnTo>
                  <a:pt x="0" y="8530910"/>
                </a:lnTo>
                <a:lnTo>
                  <a:pt x="0" y="0"/>
                </a:lnTo>
                <a:close/>
              </a:path>
            </a:pathLst>
          </a:custGeom>
          <a:blipFill>
            <a:blip r:embed="rId2"/>
            <a:stretch>
              <a:fillRect l="-1597" t="0" r="-1597" b="0"/>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Transmission type Sales vs City</a:t>
            </a:r>
          </a:p>
        </p:txBody>
      </p:sp>
      <p:sp>
        <p:nvSpPr>
          <p:cNvPr name="TextBox 4" id="4"/>
          <p:cNvSpPr txBox="true"/>
          <p:nvPr/>
        </p:nvSpPr>
        <p:spPr>
          <a:xfrm rot="0">
            <a:off x="568424" y="2639834"/>
            <a:ext cx="5017790"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Manual</a:t>
            </a:r>
          </a:p>
          <a:p>
            <a:pPr algn="ctr">
              <a:lnSpc>
                <a:spcPts val="4759"/>
              </a:lnSpc>
            </a:pPr>
            <a:r>
              <a:rPr lang="en-US" sz="3399">
                <a:solidFill>
                  <a:srgbClr val="000000"/>
                </a:solidFill>
                <a:latin typeface="Canva Sans"/>
              </a:rPr>
              <a:t>Most</a:t>
            </a:r>
            <a:r>
              <a:rPr lang="en-US" sz="3399">
                <a:solidFill>
                  <a:srgbClr val="000000"/>
                </a:solidFill>
                <a:latin typeface="Canva Sans Bold"/>
              </a:rPr>
              <a:t>: Hyderabad </a:t>
            </a:r>
            <a:r>
              <a:rPr lang="en-US" sz="3399">
                <a:solidFill>
                  <a:srgbClr val="000000"/>
                </a:solidFill>
                <a:latin typeface="Canva Sans"/>
              </a:rPr>
              <a:t>(600)</a:t>
            </a:r>
          </a:p>
          <a:p>
            <a:pPr algn="ctr">
              <a:lnSpc>
                <a:spcPts val="4759"/>
              </a:lnSpc>
            </a:pPr>
            <a:r>
              <a:rPr lang="en-US" sz="3399">
                <a:solidFill>
                  <a:srgbClr val="000000"/>
                </a:solidFill>
                <a:latin typeface="Canva Sans"/>
              </a:rPr>
              <a:t>Least: </a:t>
            </a:r>
            <a:r>
              <a:rPr lang="en-US" sz="3399">
                <a:solidFill>
                  <a:srgbClr val="000000"/>
                </a:solidFill>
                <a:latin typeface="Canva Sans Bold"/>
              </a:rPr>
              <a:t>Ahmedabad </a:t>
            </a:r>
            <a:r>
              <a:rPr lang="en-US" sz="3399">
                <a:solidFill>
                  <a:srgbClr val="000000"/>
                </a:solidFill>
                <a:latin typeface="Canva Sans"/>
              </a:rPr>
              <a:t>(191)</a:t>
            </a:r>
          </a:p>
        </p:txBody>
      </p:sp>
      <p:sp>
        <p:nvSpPr>
          <p:cNvPr name="TextBox 5" id="5"/>
          <p:cNvSpPr txBox="true"/>
          <p:nvPr/>
        </p:nvSpPr>
        <p:spPr>
          <a:xfrm rot="0">
            <a:off x="798562" y="5774829"/>
            <a:ext cx="4557514" cy="188722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Automatic </a:t>
            </a:r>
          </a:p>
          <a:p>
            <a:pPr algn="ctr">
              <a:lnSpc>
                <a:spcPts val="4759"/>
              </a:lnSpc>
            </a:pPr>
            <a:r>
              <a:rPr lang="en-US" sz="3399">
                <a:solidFill>
                  <a:srgbClr val="000000"/>
                </a:solidFill>
                <a:latin typeface="Canva Sans"/>
              </a:rPr>
              <a:t>Most: </a:t>
            </a:r>
            <a:r>
              <a:rPr lang="en-US" sz="3399">
                <a:solidFill>
                  <a:srgbClr val="000000"/>
                </a:solidFill>
                <a:latin typeface="Canva Sans Bold"/>
              </a:rPr>
              <a:t>Mumbai </a:t>
            </a:r>
            <a:r>
              <a:rPr lang="en-US" sz="3399">
                <a:solidFill>
                  <a:srgbClr val="000000"/>
                </a:solidFill>
                <a:latin typeface="Canva Sans"/>
              </a:rPr>
              <a:t>(326)    </a:t>
            </a:r>
          </a:p>
          <a:p>
            <a:pPr algn="ctr">
              <a:lnSpc>
                <a:spcPts val="4759"/>
              </a:lnSpc>
            </a:pPr>
            <a:r>
              <a:rPr lang="en-US" sz="3399">
                <a:solidFill>
                  <a:srgbClr val="000000"/>
                </a:solidFill>
                <a:latin typeface="Canva Sans"/>
              </a:rPr>
              <a:t>Least: </a:t>
            </a:r>
            <a:r>
              <a:rPr lang="en-US" sz="3399">
                <a:solidFill>
                  <a:srgbClr val="000000"/>
                </a:solidFill>
                <a:latin typeface="Canva Sans Bold"/>
              </a:rPr>
              <a:t>Jaipur </a:t>
            </a:r>
            <a:r>
              <a:rPr lang="en-US" sz="3399">
                <a:solidFill>
                  <a:srgbClr val="000000"/>
                </a:solidFill>
                <a:latin typeface="Canva Sans"/>
              </a:rPr>
              <a:t>(60)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descr="Thin Line Abstract  Shape Illustration"/>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250" y="0"/>
            <a:ext cx="4779052" cy="10287000"/>
            <a:chOff x="0" y="0"/>
            <a:chExt cx="5355113" cy="11526982"/>
          </a:xfrm>
        </p:grpSpPr>
        <p:sp>
          <p:nvSpPr>
            <p:cNvPr name="Freeform 4" id="4"/>
            <p:cNvSpPr/>
            <p:nvPr/>
          </p:nvSpPr>
          <p:spPr>
            <a:xfrm flipH="false" flipV="false" rot="0">
              <a:off x="0" y="0"/>
              <a:ext cx="5355113" cy="11526982"/>
            </a:xfrm>
            <a:custGeom>
              <a:avLst/>
              <a:gdLst/>
              <a:ahLst/>
              <a:cxnLst/>
              <a:rect r="r" b="b" t="t" l="l"/>
              <a:pathLst>
                <a:path h="11526982" w="5355113">
                  <a:moveTo>
                    <a:pt x="5355113" y="11526982"/>
                  </a:moveTo>
                  <a:lnTo>
                    <a:pt x="0" y="11526982"/>
                  </a:lnTo>
                  <a:lnTo>
                    <a:pt x="0" y="0"/>
                  </a:lnTo>
                  <a:lnTo>
                    <a:pt x="5355113" y="11526982"/>
                  </a:lnTo>
                  <a:close/>
                </a:path>
              </a:pathLst>
            </a:custGeom>
            <a:solidFill>
              <a:srgbClr val="262626"/>
            </a:solidFill>
          </p:spPr>
        </p:sp>
      </p:grpSp>
      <p:sp>
        <p:nvSpPr>
          <p:cNvPr name="TextBox 5" id="5"/>
          <p:cNvSpPr txBox="true"/>
          <p:nvPr/>
        </p:nvSpPr>
        <p:spPr>
          <a:xfrm rot="0">
            <a:off x="4174326" y="4427222"/>
            <a:ext cx="10009548" cy="1537331"/>
          </a:xfrm>
          <a:prstGeom prst="rect">
            <a:avLst/>
          </a:prstGeom>
        </p:spPr>
        <p:txBody>
          <a:bodyPr anchor="t" rtlCol="false" tIns="0" lIns="0" bIns="0" rIns="0">
            <a:spAutoFit/>
          </a:bodyPr>
          <a:lstStyle/>
          <a:p>
            <a:pPr algn="just" marL="0" indent="0" lvl="0">
              <a:lnSpc>
                <a:spcPts val="11879"/>
              </a:lnSpc>
            </a:pPr>
            <a:r>
              <a:rPr lang="en-US" sz="10799">
                <a:solidFill>
                  <a:srgbClr val="000000"/>
                </a:solidFill>
                <a:latin typeface="Canva Sans Bold"/>
              </a:rPr>
              <a:t>Thank You</a:t>
            </a:r>
          </a:p>
        </p:txBody>
      </p:sp>
      <p:sp>
        <p:nvSpPr>
          <p:cNvPr name="Freeform 6" id="6"/>
          <p:cNvSpPr/>
          <p:nvPr/>
        </p:nvSpPr>
        <p:spPr>
          <a:xfrm flipH="false" flipV="false" rot="0">
            <a:off x="1359664" y="7750105"/>
            <a:ext cx="2440491" cy="2298499"/>
          </a:xfrm>
          <a:custGeom>
            <a:avLst/>
            <a:gdLst/>
            <a:ahLst/>
            <a:cxnLst/>
            <a:rect r="r" b="b" t="t" l="l"/>
            <a:pathLst>
              <a:path h="2298499" w="2440491">
                <a:moveTo>
                  <a:pt x="0" y="0"/>
                </a:moveTo>
                <a:lnTo>
                  <a:pt x="2440491" y="0"/>
                </a:lnTo>
                <a:lnTo>
                  <a:pt x="2440491" y="2298499"/>
                </a:lnTo>
                <a:lnTo>
                  <a:pt x="0" y="2298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3693" y="4780768"/>
            <a:ext cx="2634954" cy="3431611"/>
            <a:chOff x="0" y="0"/>
            <a:chExt cx="3133810" cy="4081292"/>
          </a:xfrm>
        </p:grpSpPr>
        <p:sp>
          <p:nvSpPr>
            <p:cNvPr name="Freeform 3" id="3"/>
            <p:cNvSpPr/>
            <p:nvPr/>
          </p:nvSpPr>
          <p:spPr>
            <a:xfrm flipH="false" flipV="false" rot="0">
              <a:off x="0" y="0"/>
              <a:ext cx="3133810" cy="4081292"/>
            </a:xfrm>
            <a:custGeom>
              <a:avLst/>
              <a:gdLst/>
              <a:ahLst/>
              <a:cxnLst/>
              <a:rect r="r" b="b" t="t" l="l"/>
              <a:pathLst>
                <a:path h="4081292" w="3133810">
                  <a:moveTo>
                    <a:pt x="3009350" y="4081292"/>
                  </a:moveTo>
                  <a:lnTo>
                    <a:pt x="124460" y="4081292"/>
                  </a:lnTo>
                  <a:cubicBezTo>
                    <a:pt x="55880" y="4081292"/>
                    <a:pt x="0" y="4025412"/>
                    <a:pt x="0" y="3956832"/>
                  </a:cubicBezTo>
                  <a:lnTo>
                    <a:pt x="0" y="124460"/>
                  </a:lnTo>
                  <a:cubicBezTo>
                    <a:pt x="0" y="55880"/>
                    <a:pt x="55880" y="0"/>
                    <a:pt x="124460" y="0"/>
                  </a:cubicBezTo>
                  <a:lnTo>
                    <a:pt x="3009350" y="0"/>
                  </a:lnTo>
                  <a:cubicBezTo>
                    <a:pt x="3077930" y="0"/>
                    <a:pt x="3133810" y="55880"/>
                    <a:pt x="3133810" y="124460"/>
                  </a:cubicBezTo>
                  <a:lnTo>
                    <a:pt x="3133810" y="3956832"/>
                  </a:lnTo>
                  <a:cubicBezTo>
                    <a:pt x="3133810" y="4025412"/>
                    <a:pt x="3077930" y="4081292"/>
                    <a:pt x="3009350" y="4081292"/>
                  </a:cubicBezTo>
                  <a:close/>
                </a:path>
              </a:pathLst>
            </a:custGeom>
            <a:solidFill>
              <a:srgbClr val="EDF0F2"/>
            </a:solidFill>
          </p:spPr>
        </p:sp>
      </p:grpSp>
      <p:grpSp>
        <p:nvGrpSpPr>
          <p:cNvPr name="Group 4" id="4"/>
          <p:cNvGrpSpPr/>
          <p:nvPr/>
        </p:nvGrpSpPr>
        <p:grpSpPr>
          <a:xfrm rot="0">
            <a:off x="11227041" y="4780768"/>
            <a:ext cx="2664619" cy="3309013"/>
            <a:chOff x="0" y="0"/>
            <a:chExt cx="3133810" cy="3891670"/>
          </a:xfrm>
        </p:grpSpPr>
        <p:sp>
          <p:nvSpPr>
            <p:cNvPr name="Freeform 5" id="5"/>
            <p:cNvSpPr/>
            <p:nvPr/>
          </p:nvSpPr>
          <p:spPr>
            <a:xfrm flipH="false" flipV="false" rot="0">
              <a:off x="0" y="0"/>
              <a:ext cx="3133810" cy="3891671"/>
            </a:xfrm>
            <a:custGeom>
              <a:avLst/>
              <a:gdLst/>
              <a:ahLst/>
              <a:cxnLst/>
              <a:rect r="r" b="b" t="t" l="l"/>
              <a:pathLst>
                <a:path h="3891671" w="3133810">
                  <a:moveTo>
                    <a:pt x="3009350" y="3891670"/>
                  </a:moveTo>
                  <a:lnTo>
                    <a:pt x="124460" y="3891670"/>
                  </a:lnTo>
                  <a:cubicBezTo>
                    <a:pt x="55880" y="3891670"/>
                    <a:pt x="0" y="3835790"/>
                    <a:pt x="0" y="3767210"/>
                  </a:cubicBezTo>
                  <a:lnTo>
                    <a:pt x="0" y="124460"/>
                  </a:lnTo>
                  <a:cubicBezTo>
                    <a:pt x="0" y="55880"/>
                    <a:pt x="55880" y="0"/>
                    <a:pt x="124460" y="0"/>
                  </a:cubicBezTo>
                  <a:lnTo>
                    <a:pt x="3009350" y="0"/>
                  </a:lnTo>
                  <a:cubicBezTo>
                    <a:pt x="3077930" y="0"/>
                    <a:pt x="3133810" y="55880"/>
                    <a:pt x="3133810" y="124460"/>
                  </a:cubicBezTo>
                  <a:lnTo>
                    <a:pt x="3133810" y="3767210"/>
                  </a:lnTo>
                  <a:cubicBezTo>
                    <a:pt x="3133810" y="3835790"/>
                    <a:pt x="3077930" y="3891671"/>
                    <a:pt x="3009350" y="3891671"/>
                  </a:cubicBezTo>
                  <a:close/>
                </a:path>
              </a:pathLst>
            </a:custGeom>
            <a:solidFill>
              <a:srgbClr val="EDF0F2"/>
            </a:solidFill>
          </p:spPr>
        </p:sp>
      </p:grpSp>
      <p:grpSp>
        <p:nvGrpSpPr>
          <p:cNvPr name="Group 6" id="6"/>
          <p:cNvGrpSpPr/>
          <p:nvPr/>
        </p:nvGrpSpPr>
        <p:grpSpPr>
          <a:xfrm rot="0">
            <a:off x="14687860" y="4821634"/>
            <a:ext cx="2571440" cy="3309013"/>
            <a:chOff x="0" y="0"/>
            <a:chExt cx="3133810" cy="4032689"/>
          </a:xfrm>
        </p:grpSpPr>
        <p:sp>
          <p:nvSpPr>
            <p:cNvPr name="Freeform 7" id="7"/>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EDF0F2"/>
            </a:solidFill>
          </p:spPr>
        </p:sp>
      </p:grpSp>
      <p:grpSp>
        <p:nvGrpSpPr>
          <p:cNvPr name="Group 8" id="8"/>
          <p:cNvGrpSpPr/>
          <p:nvPr/>
        </p:nvGrpSpPr>
        <p:grpSpPr>
          <a:xfrm rot="0">
            <a:off x="7788042" y="4780768"/>
            <a:ext cx="2571440" cy="3360398"/>
            <a:chOff x="0" y="0"/>
            <a:chExt cx="3133810" cy="4095312"/>
          </a:xfrm>
        </p:grpSpPr>
        <p:sp>
          <p:nvSpPr>
            <p:cNvPr name="Freeform 9" id="9"/>
            <p:cNvSpPr/>
            <p:nvPr/>
          </p:nvSpPr>
          <p:spPr>
            <a:xfrm flipH="false" flipV="false" rot="0">
              <a:off x="0" y="0"/>
              <a:ext cx="3133810" cy="4095313"/>
            </a:xfrm>
            <a:custGeom>
              <a:avLst/>
              <a:gdLst/>
              <a:ahLst/>
              <a:cxnLst/>
              <a:rect r="r" b="b" t="t" l="l"/>
              <a:pathLst>
                <a:path h="4095313" w="3133810">
                  <a:moveTo>
                    <a:pt x="3009350" y="4095312"/>
                  </a:moveTo>
                  <a:lnTo>
                    <a:pt x="124460" y="4095312"/>
                  </a:lnTo>
                  <a:cubicBezTo>
                    <a:pt x="55880" y="4095312"/>
                    <a:pt x="0" y="4039433"/>
                    <a:pt x="0" y="3970853"/>
                  </a:cubicBezTo>
                  <a:lnTo>
                    <a:pt x="0" y="124460"/>
                  </a:lnTo>
                  <a:cubicBezTo>
                    <a:pt x="0" y="55880"/>
                    <a:pt x="55880" y="0"/>
                    <a:pt x="124460" y="0"/>
                  </a:cubicBezTo>
                  <a:lnTo>
                    <a:pt x="3009350" y="0"/>
                  </a:lnTo>
                  <a:cubicBezTo>
                    <a:pt x="3077930" y="0"/>
                    <a:pt x="3133810" y="55880"/>
                    <a:pt x="3133810" y="124460"/>
                  </a:cubicBezTo>
                  <a:lnTo>
                    <a:pt x="3133810" y="3970853"/>
                  </a:lnTo>
                  <a:cubicBezTo>
                    <a:pt x="3133810" y="4039433"/>
                    <a:pt x="3077930" y="4095313"/>
                    <a:pt x="3009350" y="4095313"/>
                  </a:cubicBezTo>
                  <a:close/>
                </a:path>
              </a:pathLst>
            </a:custGeom>
            <a:solidFill>
              <a:srgbClr val="EDF0F2"/>
            </a:solidFill>
          </p:spPr>
        </p:sp>
      </p:grpSp>
      <p:sp>
        <p:nvSpPr>
          <p:cNvPr name="TextBox 10" id="10"/>
          <p:cNvSpPr txBox="true"/>
          <p:nvPr/>
        </p:nvSpPr>
        <p:spPr>
          <a:xfrm rot="0">
            <a:off x="3712371" y="1898841"/>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Open Sans 1 Bold"/>
              </a:rPr>
              <a:t>Agenda</a:t>
            </a:r>
          </a:p>
        </p:txBody>
      </p:sp>
      <p:sp>
        <p:nvSpPr>
          <p:cNvPr name="TextBox 11" id="11"/>
          <p:cNvSpPr txBox="true"/>
          <p:nvPr/>
        </p:nvSpPr>
        <p:spPr>
          <a:xfrm rot="0">
            <a:off x="623568" y="6028659"/>
            <a:ext cx="2715079" cy="626745"/>
          </a:xfrm>
          <a:prstGeom prst="rect">
            <a:avLst/>
          </a:prstGeom>
        </p:spPr>
        <p:txBody>
          <a:bodyPr anchor="t" rtlCol="false" tIns="0" lIns="0" bIns="0" rIns="0">
            <a:spAutoFit/>
          </a:bodyPr>
          <a:lstStyle/>
          <a:p>
            <a:pPr algn="ctr" marL="0" indent="0" lvl="0">
              <a:lnSpc>
                <a:spcPts val="5069"/>
              </a:lnSpc>
              <a:spcBef>
                <a:spcPct val="0"/>
              </a:spcBef>
            </a:pPr>
            <a:r>
              <a:rPr lang="en-US" sz="3899">
                <a:solidFill>
                  <a:srgbClr val="000000"/>
                </a:solidFill>
                <a:latin typeface="Open Sans 1 Bold"/>
              </a:rPr>
              <a:t>Problem</a:t>
            </a:r>
          </a:p>
        </p:txBody>
      </p:sp>
      <p:sp>
        <p:nvSpPr>
          <p:cNvPr name="TextBox 12" id="12"/>
          <p:cNvSpPr txBox="true"/>
          <p:nvPr/>
        </p:nvSpPr>
        <p:spPr>
          <a:xfrm rot="0">
            <a:off x="1768245" y="475892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1 Bold"/>
              </a:rPr>
              <a:t>01</a:t>
            </a:r>
          </a:p>
        </p:txBody>
      </p:sp>
      <p:sp>
        <p:nvSpPr>
          <p:cNvPr name="TextBox 13" id="13"/>
          <p:cNvSpPr txBox="true"/>
          <p:nvPr/>
        </p:nvSpPr>
        <p:spPr>
          <a:xfrm rot="0">
            <a:off x="14834635" y="5684807"/>
            <a:ext cx="2456072" cy="1903095"/>
          </a:xfrm>
          <a:prstGeom prst="rect">
            <a:avLst/>
          </a:prstGeom>
        </p:spPr>
        <p:txBody>
          <a:bodyPr anchor="t" rtlCol="false" tIns="0" lIns="0" bIns="0" rIns="0">
            <a:spAutoFit/>
          </a:bodyPr>
          <a:lstStyle/>
          <a:p>
            <a:pPr algn="ctr" marL="0" indent="0" lvl="0">
              <a:lnSpc>
                <a:spcPts val="5069"/>
              </a:lnSpc>
              <a:spcBef>
                <a:spcPct val="0"/>
              </a:spcBef>
            </a:pPr>
            <a:r>
              <a:rPr lang="en-US" sz="3899">
                <a:solidFill>
                  <a:srgbClr val="000000"/>
                </a:solidFill>
                <a:latin typeface="Open Sans 1 Bold"/>
              </a:rPr>
              <a:t>Citywise Sales Analysis</a:t>
            </a:r>
          </a:p>
        </p:txBody>
      </p:sp>
      <p:sp>
        <p:nvSpPr>
          <p:cNvPr name="TextBox 14" id="14"/>
          <p:cNvSpPr txBox="true"/>
          <p:nvPr/>
        </p:nvSpPr>
        <p:spPr>
          <a:xfrm rot="0">
            <a:off x="12211114" y="4751241"/>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1 Bold"/>
              </a:rPr>
              <a:t>04</a:t>
            </a:r>
          </a:p>
        </p:txBody>
      </p:sp>
      <p:sp>
        <p:nvSpPr>
          <p:cNvPr name="TextBox 15" id="15"/>
          <p:cNvSpPr txBox="true"/>
          <p:nvPr/>
        </p:nvSpPr>
        <p:spPr>
          <a:xfrm rot="0">
            <a:off x="15663310" y="4751241"/>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1 Bold"/>
              </a:rPr>
              <a:t>05</a:t>
            </a:r>
          </a:p>
        </p:txBody>
      </p:sp>
      <p:sp>
        <p:nvSpPr>
          <p:cNvPr name="TextBox 16" id="16"/>
          <p:cNvSpPr txBox="true"/>
          <p:nvPr/>
        </p:nvSpPr>
        <p:spPr>
          <a:xfrm rot="0">
            <a:off x="7716222" y="6028659"/>
            <a:ext cx="2715079" cy="626745"/>
          </a:xfrm>
          <a:prstGeom prst="rect">
            <a:avLst/>
          </a:prstGeom>
        </p:spPr>
        <p:txBody>
          <a:bodyPr anchor="t" rtlCol="false" tIns="0" lIns="0" bIns="0" rIns="0">
            <a:spAutoFit/>
          </a:bodyPr>
          <a:lstStyle/>
          <a:p>
            <a:pPr algn="ctr" marL="0" indent="0" lvl="0">
              <a:lnSpc>
                <a:spcPts val="5069"/>
              </a:lnSpc>
              <a:spcBef>
                <a:spcPct val="0"/>
              </a:spcBef>
            </a:pPr>
            <a:r>
              <a:rPr lang="en-US" sz="3899">
                <a:solidFill>
                  <a:srgbClr val="000000"/>
                </a:solidFill>
                <a:latin typeface="Open Sans 1 Bold"/>
              </a:rPr>
              <a:t>Process </a:t>
            </a:r>
          </a:p>
        </p:txBody>
      </p:sp>
      <p:sp>
        <p:nvSpPr>
          <p:cNvPr name="TextBox 17" id="17"/>
          <p:cNvSpPr txBox="true"/>
          <p:nvPr/>
        </p:nvSpPr>
        <p:spPr>
          <a:xfrm rot="0">
            <a:off x="8778126" y="477289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1 Bold"/>
              </a:rPr>
              <a:t>03</a:t>
            </a:r>
          </a:p>
        </p:txBody>
      </p:sp>
      <p:sp>
        <p:nvSpPr>
          <p:cNvPr name="Freeform 18" id="18" descr="Thin Line Abstract  Shape Illustration"/>
          <p:cNvSpPr/>
          <p:nvPr/>
        </p:nvSpPr>
        <p:spPr>
          <a:xfrm flipH="false" flipV="false" rot="0">
            <a:off x="-3258071" y="-4629150"/>
            <a:ext cx="8647241" cy="8873102"/>
          </a:xfrm>
          <a:custGeom>
            <a:avLst/>
            <a:gdLst/>
            <a:ahLst/>
            <a:cxnLst/>
            <a:rect r="r" b="b" t="t" l="l"/>
            <a:pathLst>
              <a:path h="8873102" w="8647241">
                <a:moveTo>
                  <a:pt x="0" y="0"/>
                </a:moveTo>
                <a:lnTo>
                  <a:pt x="8647241" y="0"/>
                </a:lnTo>
                <a:lnTo>
                  <a:pt x="8647241" y="8873102"/>
                </a:lnTo>
                <a:lnTo>
                  <a:pt x="0" y="88731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descr="Purple Abstract Wavy Lines"/>
          <p:cNvSpPr/>
          <p:nvPr/>
        </p:nvSpPr>
        <p:spPr>
          <a:xfrm flipH="false" flipV="false" rot="2016048">
            <a:off x="12226520" y="-976885"/>
            <a:ext cx="10860559" cy="2715140"/>
          </a:xfrm>
          <a:custGeom>
            <a:avLst/>
            <a:gdLst/>
            <a:ahLst/>
            <a:cxnLst/>
            <a:rect r="r" b="b" t="t" l="l"/>
            <a:pathLst>
              <a:path h="2715140" w="10860559">
                <a:moveTo>
                  <a:pt x="0" y="0"/>
                </a:moveTo>
                <a:lnTo>
                  <a:pt x="10860559" y="0"/>
                </a:lnTo>
                <a:lnTo>
                  <a:pt x="10860559" y="2715139"/>
                </a:lnTo>
                <a:lnTo>
                  <a:pt x="0" y="271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1414267" y="5740687"/>
            <a:ext cx="2325442" cy="1847215"/>
          </a:xfrm>
          <a:prstGeom prst="rect">
            <a:avLst/>
          </a:prstGeom>
        </p:spPr>
        <p:txBody>
          <a:bodyPr anchor="t" rtlCol="false" tIns="0" lIns="0" bIns="0" rIns="0">
            <a:spAutoFit/>
          </a:bodyPr>
          <a:lstStyle/>
          <a:p>
            <a:pPr algn="ctr" marL="0" indent="0" lvl="0">
              <a:lnSpc>
                <a:spcPts val="4939"/>
              </a:lnSpc>
              <a:spcBef>
                <a:spcPct val="0"/>
              </a:spcBef>
            </a:pPr>
            <a:r>
              <a:rPr lang="en-US" sz="3799">
                <a:solidFill>
                  <a:srgbClr val="000000"/>
                </a:solidFill>
                <a:latin typeface="Open Sans 1 Bold"/>
              </a:rPr>
              <a:t>Total Sales Analysis</a:t>
            </a:r>
          </a:p>
        </p:txBody>
      </p:sp>
      <p:grpSp>
        <p:nvGrpSpPr>
          <p:cNvPr name="Group 21" id="21"/>
          <p:cNvGrpSpPr/>
          <p:nvPr/>
        </p:nvGrpSpPr>
        <p:grpSpPr>
          <a:xfrm rot="0">
            <a:off x="4214493" y="4780768"/>
            <a:ext cx="2634954" cy="3431611"/>
            <a:chOff x="0" y="0"/>
            <a:chExt cx="3133810" cy="4081292"/>
          </a:xfrm>
        </p:grpSpPr>
        <p:sp>
          <p:nvSpPr>
            <p:cNvPr name="Freeform 22" id="22"/>
            <p:cNvSpPr/>
            <p:nvPr/>
          </p:nvSpPr>
          <p:spPr>
            <a:xfrm flipH="false" flipV="false" rot="0">
              <a:off x="0" y="0"/>
              <a:ext cx="3133810" cy="4081292"/>
            </a:xfrm>
            <a:custGeom>
              <a:avLst/>
              <a:gdLst/>
              <a:ahLst/>
              <a:cxnLst/>
              <a:rect r="r" b="b" t="t" l="l"/>
              <a:pathLst>
                <a:path h="4081292" w="3133810">
                  <a:moveTo>
                    <a:pt x="3009350" y="4081292"/>
                  </a:moveTo>
                  <a:lnTo>
                    <a:pt x="124460" y="4081292"/>
                  </a:lnTo>
                  <a:cubicBezTo>
                    <a:pt x="55880" y="4081292"/>
                    <a:pt x="0" y="4025412"/>
                    <a:pt x="0" y="3956832"/>
                  </a:cubicBezTo>
                  <a:lnTo>
                    <a:pt x="0" y="124460"/>
                  </a:lnTo>
                  <a:cubicBezTo>
                    <a:pt x="0" y="55880"/>
                    <a:pt x="55880" y="0"/>
                    <a:pt x="124460" y="0"/>
                  </a:cubicBezTo>
                  <a:lnTo>
                    <a:pt x="3009350" y="0"/>
                  </a:lnTo>
                  <a:cubicBezTo>
                    <a:pt x="3077930" y="0"/>
                    <a:pt x="3133810" y="55880"/>
                    <a:pt x="3133810" y="124460"/>
                  </a:cubicBezTo>
                  <a:lnTo>
                    <a:pt x="3133810" y="3956832"/>
                  </a:lnTo>
                  <a:cubicBezTo>
                    <a:pt x="3133810" y="4025412"/>
                    <a:pt x="3077930" y="4081292"/>
                    <a:pt x="3009350" y="4081292"/>
                  </a:cubicBezTo>
                  <a:close/>
                </a:path>
              </a:pathLst>
            </a:custGeom>
            <a:solidFill>
              <a:srgbClr val="EDF0F2"/>
            </a:solidFill>
          </p:spPr>
        </p:sp>
      </p:grpSp>
      <p:sp>
        <p:nvSpPr>
          <p:cNvPr name="TextBox 23" id="23"/>
          <p:cNvSpPr txBox="true"/>
          <p:nvPr/>
        </p:nvSpPr>
        <p:spPr>
          <a:xfrm rot="0">
            <a:off x="5023295" y="477289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1 Bold"/>
              </a:rPr>
              <a:t>02</a:t>
            </a:r>
          </a:p>
        </p:txBody>
      </p:sp>
      <p:sp>
        <p:nvSpPr>
          <p:cNvPr name="TextBox 24" id="24"/>
          <p:cNvSpPr txBox="true"/>
          <p:nvPr/>
        </p:nvSpPr>
        <p:spPr>
          <a:xfrm rot="0">
            <a:off x="4214493" y="6056599"/>
            <a:ext cx="2715079" cy="626745"/>
          </a:xfrm>
          <a:prstGeom prst="rect">
            <a:avLst/>
          </a:prstGeom>
        </p:spPr>
        <p:txBody>
          <a:bodyPr anchor="t" rtlCol="false" tIns="0" lIns="0" bIns="0" rIns="0">
            <a:spAutoFit/>
          </a:bodyPr>
          <a:lstStyle/>
          <a:p>
            <a:pPr algn="ctr" marL="0" indent="0" lvl="0">
              <a:lnSpc>
                <a:spcPts val="5069"/>
              </a:lnSpc>
              <a:spcBef>
                <a:spcPct val="0"/>
              </a:spcBef>
            </a:pPr>
            <a:r>
              <a:rPr lang="en-US" sz="3899">
                <a:solidFill>
                  <a:srgbClr val="000000"/>
                </a:solidFill>
                <a:latin typeface="Open Sans 1 Bold"/>
              </a:rPr>
              <a:t>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descr="Thin Line Abstract  Shape Illustration"/>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Purple Abstract Wavy Lines"/>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21304" y="4088710"/>
            <a:ext cx="5270895" cy="1114425"/>
          </a:xfrm>
          <a:prstGeom prst="rect">
            <a:avLst/>
          </a:prstGeom>
        </p:spPr>
        <p:txBody>
          <a:bodyPr anchor="t" rtlCol="false" tIns="0" lIns="0" bIns="0" rIns="0">
            <a:spAutoFit/>
          </a:bodyPr>
          <a:lstStyle/>
          <a:p>
            <a:pPr algn="l" marL="0" indent="0" lvl="0">
              <a:lnSpc>
                <a:spcPts val="8820"/>
              </a:lnSpc>
              <a:spcBef>
                <a:spcPct val="0"/>
              </a:spcBef>
            </a:pPr>
            <a:r>
              <a:rPr lang="en-US" sz="7350">
                <a:solidFill>
                  <a:srgbClr val="000000"/>
                </a:solidFill>
                <a:latin typeface="Open Sans 2 Bold"/>
              </a:rPr>
              <a:t>PROBLEM</a:t>
            </a:r>
          </a:p>
        </p:txBody>
      </p:sp>
      <p:grpSp>
        <p:nvGrpSpPr>
          <p:cNvPr name="Group 5" id="5"/>
          <p:cNvGrpSpPr/>
          <p:nvPr/>
        </p:nvGrpSpPr>
        <p:grpSpPr>
          <a:xfrm rot="0">
            <a:off x="7531100" y="1028700"/>
            <a:ext cx="15859357" cy="8229600"/>
            <a:chOff x="0" y="0"/>
            <a:chExt cx="4176950" cy="2167467"/>
          </a:xfrm>
        </p:grpSpPr>
        <p:sp>
          <p:nvSpPr>
            <p:cNvPr name="Freeform 6" id="6"/>
            <p:cNvSpPr/>
            <p:nvPr/>
          </p:nvSpPr>
          <p:spPr>
            <a:xfrm flipH="false" flipV="false" rot="0">
              <a:off x="0" y="0"/>
              <a:ext cx="4176950" cy="2167467"/>
            </a:xfrm>
            <a:custGeom>
              <a:avLst/>
              <a:gdLst/>
              <a:ahLst/>
              <a:cxnLst/>
              <a:rect r="r" b="b" t="t" l="l"/>
              <a:pathLst>
                <a:path h="2167467" w="4176950">
                  <a:moveTo>
                    <a:pt x="12204" y="0"/>
                  </a:moveTo>
                  <a:lnTo>
                    <a:pt x="4164746" y="0"/>
                  </a:lnTo>
                  <a:cubicBezTo>
                    <a:pt x="4167983" y="0"/>
                    <a:pt x="4171087" y="1286"/>
                    <a:pt x="4173375" y="3574"/>
                  </a:cubicBezTo>
                  <a:cubicBezTo>
                    <a:pt x="4175664" y="5863"/>
                    <a:pt x="4176950" y="8967"/>
                    <a:pt x="4176950" y="12204"/>
                  </a:cubicBezTo>
                  <a:lnTo>
                    <a:pt x="4176950" y="2155263"/>
                  </a:lnTo>
                  <a:cubicBezTo>
                    <a:pt x="4176950" y="2162003"/>
                    <a:pt x="4171486" y="2167467"/>
                    <a:pt x="4164746" y="2167467"/>
                  </a:cubicBezTo>
                  <a:lnTo>
                    <a:pt x="12204" y="2167467"/>
                  </a:lnTo>
                  <a:cubicBezTo>
                    <a:pt x="5464" y="2167467"/>
                    <a:pt x="0" y="2162003"/>
                    <a:pt x="0" y="2155263"/>
                  </a:cubicBezTo>
                  <a:lnTo>
                    <a:pt x="0" y="12204"/>
                  </a:lnTo>
                  <a:cubicBezTo>
                    <a:pt x="0" y="5464"/>
                    <a:pt x="5464" y="0"/>
                    <a:pt x="12204" y="0"/>
                  </a:cubicBezTo>
                  <a:close/>
                </a:path>
              </a:pathLst>
            </a:custGeom>
            <a:solidFill>
              <a:srgbClr val="000000">
                <a:alpha val="0"/>
              </a:srgbClr>
            </a:solidFill>
            <a:ln w="19050" cap="rnd">
              <a:solidFill>
                <a:srgbClr val="000000"/>
              </a:solidFill>
              <a:prstDash val="solid"/>
              <a:round/>
            </a:ln>
          </p:spPr>
        </p:sp>
        <p:sp>
          <p:nvSpPr>
            <p:cNvPr name="TextBox 7" id="7"/>
            <p:cNvSpPr txBox="true"/>
            <p:nvPr/>
          </p:nvSpPr>
          <p:spPr>
            <a:xfrm>
              <a:off x="0" y="-57150"/>
              <a:ext cx="4176950" cy="2224617"/>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268080" y="2286513"/>
            <a:ext cx="8991220" cy="6102351"/>
          </a:xfrm>
          <a:prstGeom prst="rect">
            <a:avLst/>
          </a:prstGeom>
        </p:spPr>
        <p:txBody>
          <a:bodyPr anchor="t" rtlCol="false" tIns="0" lIns="0" bIns="0" rIns="0">
            <a:spAutoFit/>
          </a:bodyPr>
          <a:lstStyle/>
          <a:p>
            <a:pPr marL="0" indent="0" lvl="0">
              <a:lnSpc>
                <a:spcPts val="6999"/>
              </a:lnSpc>
            </a:pPr>
            <a:r>
              <a:rPr lang="en-US" sz="3499">
                <a:solidFill>
                  <a:srgbClr val="000000"/>
                </a:solidFill>
                <a:latin typeface="Canva Sans"/>
              </a:rPr>
              <a:t>Develop a comprehensive data analysis framework to uncover insights and patterns in car sales data, aiming to optimize sales strategies, forecast demand, identify market trends, and enhance overall business performance within the automotive industry.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descr="Thin Line Abstract  Shape Illustration"/>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Purple Abstract Wavy Lines"/>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21304" y="4088710"/>
            <a:ext cx="5270895" cy="1114425"/>
          </a:xfrm>
          <a:prstGeom prst="rect">
            <a:avLst/>
          </a:prstGeom>
        </p:spPr>
        <p:txBody>
          <a:bodyPr anchor="t" rtlCol="false" tIns="0" lIns="0" bIns="0" rIns="0">
            <a:spAutoFit/>
          </a:bodyPr>
          <a:lstStyle/>
          <a:p>
            <a:pPr algn="l" marL="0" indent="0" lvl="0">
              <a:lnSpc>
                <a:spcPts val="8820"/>
              </a:lnSpc>
              <a:spcBef>
                <a:spcPct val="0"/>
              </a:spcBef>
            </a:pPr>
            <a:r>
              <a:rPr lang="en-US" sz="7350">
                <a:solidFill>
                  <a:srgbClr val="000000"/>
                </a:solidFill>
                <a:latin typeface="Open Sans 2 Bold"/>
              </a:rPr>
              <a:t>DATASET</a:t>
            </a:r>
          </a:p>
        </p:txBody>
      </p:sp>
      <p:grpSp>
        <p:nvGrpSpPr>
          <p:cNvPr name="Group 5" id="5"/>
          <p:cNvGrpSpPr/>
          <p:nvPr/>
        </p:nvGrpSpPr>
        <p:grpSpPr>
          <a:xfrm rot="0">
            <a:off x="7531100" y="652059"/>
            <a:ext cx="15859357" cy="9359522"/>
            <a:chOff x="0" y="0"/>
            <a:chExt cx="4176950" cy="2465059"/>
          </a:xfrm>
        </p:grpSpPr>
        <p:sp>
          <p:nvSpPr>
            <p:cNvPr name="Freeform 6" id="6"/>
            <p:cNvSpPr/>
            <p:nvPr/>
          </p:nvSpPr>
          <p:spPr>
            <a:xfrm flipH="false" flipV="false" rot="0">
              <a:off x="0" y="0"/>
              <a:ext cx="4176950" cy="2465059"/>
            </a:xfrm>
            <a:custGeom>
              <a:avLst/>
              <a:gdLst/>
              <a:ahLst/>
              <a:cxnLst/>
              <a:rect r="r" b="b" t="t" l="l"/>
              <a:pathLst>
                <a:path h="2465059" w="4176950">
                  <a:moveTo>
                    <a:pt x="12204" y="0"/>
                  </a:moveTo>
                  <a:lnTo>
                    <a:pt x="4164746" y="0"/>
                  </a:lnTo>
                  <a:cubicBezTo>
                    <a:pt x="4167983" y="0"/>
                    <a:pt x="4171087" y="1286"/>
                    <a:pt x="4173375" y="3574"/>
                  </a:cubicBezTo>
                  <a:cubicBezTo>
                    <a:pt x="4175664" y="5863"/>
                    <a:pt x="4176950" y="8967"/>
                    <a:pt x="4176950" y="12204"/>
                  </a:cubicBezTo>
                  <a:lnTo>
                    <a:pt x="4176950" y="2452855"/>
                  </a:lnTo>
                  <a:cubicBezTo>
                    <a:pt x="4176950" y="2459595"/>
                    <a:pt x="4171486" y="2465059"/>
                    <a:pt x="4164746" y="2465059"/>
                  </a:cubicBezTo>
                  <a:lnTo>
                    <a:pt x="12204" y="2465059"/>
                  </a:lnTo>
                  <a:cubicBezTo>
                    <a:pt x="5464" y="2465059"/>
                    <a:pt x="0" y="2459595"/>
                    <a:pt x="0" y="2452855"/>
                  </a:cubicBezTo>
                  <a:lnTo>
                    <a:pt x="0" y="12204"/>
                  </a:lnTo>
                  <a:cubicBezTo>
                    <a:pt x="0" y="5464"/>
                    <a:pt x="5464" y="0"/>
                    <a:pt x="12204" y="0"/>
                  </a:cubicBezTo>
                  <a:close/>
                </a:path>
              </a:pathLst>
            </a:custGeom>
            <a:solidFill>
              <a:srgbClr val="000000">
                <a:alpha val="0"/>
              </a:srgbClr>
            </a:solidFill>
            <a:ln w="19050" cap="rnd">
              <a:solidFill>
                <a:srgbClr val="000000"/>
              </a:solidFill>
              <a:prstDash val="solid"/>
              <a:round/>
            </a:ln>
          </p:spPr>
        </p:sp>
        <p:sp>
          <p:nvSpPr>
            <p:cNvPr name="TextBox 7" id="7"/>
            <p:cNvSpPr txBox="true"/>
            <p:nvPr/>
          </p:nvSpPr>
          <p:spPr>
            <a:xfrm>
              <a:off x="0" y="-57150"/>
              <a:ext cx="4176950" cy="2522209"/>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268080" y="1179485"/>
            <a:ext cx="8991220" cy="787401"/>
          </a:xfrm>
          <a:prstGeom prst="rect">
            <a:avLst/>
          </a:prstGeom>
        </p:spPr>
        <p:txBody>
          <a:bodyPr anchor="t" rtlCol="false" tIns="0" lIns="0" bIns="0" rIns="0">
            <a:spAutoFit/>
          </a:bodyPr>
          <a:lstStyle/>
          <a:p>
            <a:pPr marL="0" indent="0" lvl="0">
              <a:lnSpc>
                <a:spcPts val="6999"/>
              </a:lnSpc>
            </a:pPr>
            <a:r>
              <a:rPr lang="en-US" sz="3499">
                <a:solidFill>
                  <a:srgbClr val="000000"/>
                </a:solidFill>
                <a:latin typeface="Canva Sans"/>
              </a:rPr>
              <a:t>Consists of </a:t>
            </a:r>
            <a:r>
              <a:rPr lang="en-US" sz="3499">
                <a:solidFill>
                  <a:srgbClr val="000000"/>
                </a:solidFill>
                <a:latin typeface="Canva Sans Bold"/>
              </a:rPr>
              <a:t>11 columns </a:t>
            </a:r>
            <a:r>
              <a:rPr lang="en-US" sz="3499">
                <a:solidFill>
                  <a:srgbClr val="000000"/>
                </a:solidFill>
                <a:latin typeface="Canva Sans"/>
              </a:rPr>
              <a:t>and </a:t>
            </a:r>
            <a:r>
              <a:rPr lang="en-US" sz="3499">
                <a:solidFill>
                  <a:srgbClr val="000000"/>
                </a:solidFill>
                <a:latin typeface="Canva Sans Bold"/>
              </a:rPr>
              <a:t>6678 entries</a:t>
            </a:r>
          </a:p>
        </p:txBody>
      </p:sp>
      <p:sp>
        <p:nvSpPr>
          <p:cNvPr name="TextBox 9" id="9"/>
          <p:cNvSpPr txBox="true"/>
          <p:nvPr/>
        </p:nvSpPr>
        <p:spPr>
          <a:xfrm rot="0">
            <a:off x="8320228" y="2229881"/>
            <a:ext cx="4338042" cy="7625080"/>
          </a:xfrm>
          <a:prstGeom prst="rect">
            <a:avLst/>
          </a:prstGeom>
        </p:spPr>
        <p:txBody>
          <a:bodyPr anchor="t" rtlCol="false" tIns="0" lIns="0" bIns="0" rIns="0">
            <a:spAutoFit/>
          </a:bodyPr>
          <a:lstStyle/>
          <a:p>
            <a:pPr algn="ctr">
              <a:lnSpc>
                <a:spcPts val="5319"/>
              </a:lnSpc>
            </a:pPr>
            <a:r>
              <a:rPr lang="en-US" sz="3799">
                <a:solidFill>
                  <a:srgbClr val="000000"/>
                </a:solidFill>
                <a:latin typeface="Canva Sans Bold"/>
              </a:rPr>
              <a:t>Columns</a:t>
            </a:r>
            <a:r>
              <a:rPr lang="en-US" sz="3799">
                <a:solidFill>
                  <a:srgbClr val="000000"/>
                </a:solidFill>
                <a:latin typeface="Canva Sans"/>
              </a:rPr>
              <a:t>:</a:t>
            </a:r>
          </a:p>
          <a:p>
            <a:pPr marL="712470" indent="-356235" lvl="1">
              <a:lnSpc>
                <a:spcPts val="4620"/>
              </a:lnSpc>
              <a:buAutoNum type="arabicPeriod" startAt="1"/>
            </a:pPr>
            <a:r>
              <a:rPr lang="en-US" sz="3300">
                <a:solidFill>
                  <a:srgbClr val="000000"/>
                </a:solidFill>
                <a:latin typeface="Canva Sans"/>
              </a:rPr>
              <a:t>Name</a:t>
            </a:r>
          </a:p>
          <a:p>
            <a:pPr marL="712470" indent="-356235" lvl="1">
              <a:lnSpc>
                <a:spcPts val="4620"/>
              </a:lnSpc>
              <a:buAutoNum type="arabicPeriod" startAt="1"/>
            </a:pPr>
            <a:r>
              <a:rPr lang="en-US" sz="3300">
                <a:solidFill>
                  <a:srgbClr val="000000"/>
                </a:solidFill>
                <a:latin typeface="Canva Sans"/>
              </a:rPr>
              <a:t>Company</a:t>
            </a:r>
          </a:p>
          <a:p>
            <a:pPr marL="712470" indent="-356235" lvl="1">
              <a:lnSpc>
                <a:spcPts val="4620"/>
              </a:lnSpc>
              <a:buAutoNum type="arabicPeriod" startAt="1"/>
            </a:pPr>
            <a:r>
              <a:rPr lang="en-US" sz="3300">
                <a:solidFill>
                  <a:srgbClr val="000000"/>
                </a:solidFill>
                <a:latin typeface="Canva Sans"/>
              </a:rPr>
              <a:t>Location</a:t>
            </a:r>
          </a:p>
          <a:p>
            <a:pPr marL="712470" indent="-356235" lvl="1">
              <a:lnSpc>
                <a:spcPts val="4620"/>
              </a:lnSpc>
              <a:buAutoNum type="arabicPeriod" startAt="1"/>
            </a:pPr>
            <a:r>
              <a:rPr lang="en-US" sz="3300">
                <a:solidFill>
                  <a:srgbClr val="000000"/>
                </a:solidFill>
                <a:latin typeface="Canva Sans"/>
              </a:rPr>
              <a:t>Year</a:t>
            </a:r>
          </a:p>
          <a:p>
            <a:pPr marL="712470" indent="-356235" lvl="1">
              <a:lnSpc>
                <a:spcPts val="4620"/>
              </a:lnSpc>
              <a:buAutoNum type="arabicPeriod" startAt="1"/>
            </a:pPr>
            <a:r>
              <a:rPr lang="en-US" sz="3300">
                <a:solidFill>
                  <a:srgbClr val="000000"/>
                </a:solidFill>
                <a:latin typeface="Canva Sans"/>
              </a:rPr>
              <a:t>Kilometers Driven</a:t>
            </a:r>
          </a:p>
          <a:p>
            <a:pPr marL="712470" indent="-356235" lvl="1">
              <a:lnSpc>
                <a:spcPts val="4620"/>
              </a:lnSpc>
              <a:buAutoNum type="arabicPeriod" startAt="1"/>
            </a:pPr>
            <a:r>
              <a:rPr lang="en-US" sz="3300">
                <a:solidFill>
                  <a:srgbClr val="000000"/>
                </a:solidFill>
                <a:latin typeface="Canva Sans"/>
              </a:rPr>
              <a:t>Fuel type</a:t>
            </a:r>
          </a:p>
          <a:p>
            <a:pPr marL="712470" indent="-356235" lvl="1">
              <a:lnSpc>
                <a:spcPts val="4620"/>
              </a:lnSpc>
              <a:buAutoNum type="arabicPeriod" startAt="1"/>
            </a:pPr>
            <a:r>
              <a:rPr lang="en-US" sz="3300">
                <a:solidFill>
                  <a:srgbClr val="000000"/>
                </a:solidFill>
                <a:latin typeface="Canva Sans"/>
              </a:rPr>
              <a:t>Transmission</a:t>
            </a:r>
          </a:p>
          <a:p>
            <a:pPr marL="712470" indent="-356235" lvl="1">
              <a:lnSpc>
                <a:spcPts val="4620"/>
              </a:lnSpc>
              <a:buAutoNum type="arabicPeriod" startAt="1"/>
            </a:pPr>
            <a:r>
              <a:rPr lang="en-US" sz="3300">
                <a:solidFill>
                  <a:srgbClr val="000000"/>
                </a:solidFill>
                <a:latin typeface="Canva Sans"/>
              </a:rPr>
              <a:t>Owner type</a:t>
            </a:r>
          </a:p>
          <a:p>
            <a:pPr marL="712470" indent="-356235" lvl="1">
              <a:lnSpc>
                <a:spcPts val="4620"/>
              </a:lnSpc>
              <a:buAutoNum type="arabicPeriod" startAt="1"/>
            </a:pPr>
            <a:r>
              <a:rPr lang="en-US" sz="3300">
                <a:solidFill>
                  <a:srgbClr val="000000"/>
                </a:solidFill>
                <a:latin typeface="Canva Sans"/>
              </a:rPr>
              <a:t>Mileage</a:t>
            </a:r>
          </a:p>
          <a:p>
            <a:pPr marL="712470" indent="-356235" lvl="1">
              <a:lnSpc>
                <a:spcPts val="4620"/>
              </a:lnSpc>
              <a:buAutoNum type="arabicPeriod" startAt="1"/>
            </a:pPr>
            <a:r>
              <a:rPr lang="en-US" sz="3300">
                <a:solidFill>
                  <a:srgbClr val="000000"/>
                </a:solidFill>
                <a:latin typeface="Canva Sans"/>
              </a:rPr>
              <a:t>Engine</a:t>
            </a:r>
          </a:p>
          <a:p>
            <a:pPr marL="712470" indent="-356235" lvl="1">
              <a:lnSpc>
                <a:spcPts val="4620"/>
              </a:lnSpc>
              <a:buAutoNum type="arabicPeriod" startAt="1"/>
            </a:pPr>
            <a:r>
              <a:rPr lang="en-US" sz="3300">
                <a:solidFill>
                  <a:srgbClr val="000000"/>
                </a:solidFill>
                <a:latin typeface="Canva Sans"/>
              </a:rPr>
              <a:t>Seats</a:t>
            </a:r>
          </a:p>
          <a:p>
            <a:pPr marL="712470" indent="-356235" lvl="1">
              <a:lnSpc>
                <a:spcPts val="4620"/>
              </a:lnSpc>
              <a:buAutoNum type="arabicPeriod" startAt="1"/>
            </a:pPr>
            <a:r>
              <a:rPr lang="en-US" sz="3300">
                <a:solidFill>
                  <a:srgbClr val="000000"/>
                </a:solidFill>
                <a:latin typeface="Canva Sans"/>
              </a:rPr>
              <a:t>Price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descr="Thin Line Abstract  Shape Illustration"/>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31100" y="0"/>
            <a:ext cx="10756900" cy="10287000"/>
            <a:chOff x="0" y="0"/>
            <a:chExt cx="2833093" cy="2709333"/>
          </a:xfrm>
        </p:grpSpPr>
        <p:sp>
          <p:nvSpPr>
            <p:cNvPr name="Freeform 4" id="4"/>
            <p:cNvSpPr/>
            <p:nvPr/>
          </p:nvSpPr>
          <p:spPr>
            <a:xfrm flipH="false" flipV="false" rot="0">
              <a:off x="0" y="0"/>
              <a:ext cx="2833093" cy="2709333"/>
            </a:xfrm>
            <a:custGeom>
              <a:avLst/>
              <a:gdLst/>
              <a:ahLst/>
              <a:cxnLst/>
              <a:rect r="r" b="b" t="t" l="l"/>
              <a:pathLst>
                <a:path h="2709333" w="2833093">
                  <a:moveTo>
                    <a:pt x="0" y="0"/>
                  </a:moveTo>
                  <a:lnTo>
                    <a:pt x="2833093" y="0"/>
                  </a:lnTo>
                  <a:lnTo>
                    <a:pt x="2833093" y="2709333"/>
                  </a:lnTo>
                  <a:lnTo>
                    <a:pt x="0" y="2709333"/>
                  </a:lnTo>
                  <a:close/>
                </a:path>
              </a:pathLst>
            </a:custGeom>
            <a:solidFill>
              <a:srgbClr val="040506"/>
            </a:solidFill>
          </p:spPr>
        </p:sp>
        <p:sp>
          <p:nvSpPr>
            <p:cNvPr name="TextBox 5" id="5"/>
            <p:cNvSpPr txBox="true"/>
            <p:nvPr/>
          </p:nvSpPr>
          <p:spPr>
            <a:xfrm>
              <a:off x="0" y="-66675"/>
              <a:ext cx="2833093" cy="2776008"/>
            </a:xfrm>
            <a:prstGeom prst="rect">
              <a:avLst/>
            </a:prstGeom>
          </p:spPr>
          <p:txBody>
            <a:bodyPr anchor="ctr" rtlCol="false" tIns="50800" lIns="50800" bIns="50800" rIns="50800"/>
            <a:lstStyle/>
            <a:p>
              <a:pPr algn="ctr">
                <a:lnSpc>
                  <a:spcPts val="3150"/>
                </a:lnSpc>
              </a:pPr>
            </a:p>
          </p:txBody>
        </p:sp>
      </p:grpSp>
      <p:sp>
        <p:nvSpPr>
          <p:cNvPr name="TextBox 6" id="6"/>
          <p:cNvSpPr txBox="true"/>
          <p:nvPr/>
        </p:nvSpPr>
        <p:spPr>
          <a:xfrm rot="0">
            <a:off x="8853487" y="2778471"/>
            <a:ext cx="8718021" cy="540248"/>
          </a:xfrm>
          <a:prstGeom prst="rect">
            <a:avLst/>
          </a:prstGeom>
        </p:spPr>
        <p:txBody>
          <a:bodyPr anchor="t" rtlCol="false" tIns="0" lIns="0" bIns="0" rIns="0">
            <a:spAutoFit/>
          </a:bodyPr>
          <a:lstStyle/>
          <a:p>
            <a:pPr algn="l" marL="0" indent="0" lvl="0">
              <a:lnSpc>
                <a:spcPts val="4023"/>
              </a:lnSpc>
              <a:spcBef>
                <a:spcPct val="0"/>
              </a:spcBef>
            </a:pPr>
            <a:r>
              <a:rPr lang="en-US" sz="4147" spc="406" strike="noStrike" u="none">
                <a:solidFill>
                  <a:srgbClr val="F2F4F5"/>
                </a:solidFill>
                <a:latin typeface="DM Sans"/>
              </a:rPr>
              <a:t>DATA UNDERSTANDING</a:t>
            </a:r>
          </a:p>
        </p:txBody>
      </p:sp>
      <p:sp>
        <p:nvSpPr>
          <p:cNvPr name="TextBox 7" id="7"/>
          <p:cNvSpPr txBox="true"/>
          <p:nvPr/>
        </p:nvSpPr>
        <p:spPr>
          <a:xfrm rot="0">
            <a:off x="8853487" y="3844607"/>
            <a:ext cx="8718021" cy="540248"/>
          </a:xfrm>
          <a:prstGeom prst="rect">
            <a:avLst/>
          </a:prstGeom>
        </p:spPr>
        <p:txBody>
          <a:bodyPr anchor="t" rtlCol="false" tIns="0" lIns="0" bIns="0" rIns="0">
            <a:spAutoFit/>
          </a:bodyPr>
          <a:lstStyle/>
          <a:p>
            <a:pPr algn="l" marL="0" indent="0" lvl="0">
              <a:lnSpc>
                <a:spcPts val="4023"/>
              </a:lnSpc>
              <a:spcBef>
                <a:spcPct val="0"/>
              </a:spcBef>
            </a:pPr>
            <a:r>
              <a:rPr lang="en-US" sz="4147" spc="406" strike="noStrike" u="none">
                <a:solidFill>
                  <a:srgbClr val="F2F4F5"/>
                </a:solidFill>
                <a:latin typeface="DM Sans"/>
              </a:rPr>
              <a:t>DATA CLEANING</a:t>
            </a:r>
          </a:p>
        </p:txBody>
      </p:sp>
      <p:sp>
        <p:nvSpPr>
          <p:cNvPr name="TextBox 8" id="8"/>
          <p:cNvSpPr txBox="true"/>
          <p:nvPr/>
        </p:nvSpPr>
        <p:spPr>
          <a:xfrm rot="0">
            <a:off x="8853487" y="5976877"/>
            <a:ext cx="8718021" cy="540248"/>
          </a:xfrm>
          <a:prstGeom prst="rect">
            <a:avLst/>
          </a:prstGeom>
        </p:spPr>
        <p:txBody>
          <a:bodyPr anchor="t" rtlCol="false" tIns="0" lIns="0" bIns="0" rIns="0">
            <a:spAutoFit/>
          </a:bodyPr>
          <a:lstStyle/>
          <a:p>
            <a:pPr algn="l" marL="0" indent="0" lvl="0">
              <a:lnSpc>
                <a:spcPts val="4023"/>
              </a:lnSpc>
              <a:spcBef>
                <a:spcPct val="0"/>
              </a:spcBef>
            </a:pPr>
            <a:r>
              <a:rPr lang="en-US" sz="4147" spc="406" strike="noStrike" u="none">
                <a:solidFill>
                  <a:srgbClr val="F2F4F5"/>
                </a:solidFill>
                <a:latin typeface="DM Sans"/>
              </a:rPr>
              <a:t>DATA ANALYSIS</a:t>
            </a:r>
          </a:p>
        </p:txBody>
      </p:sp>
      <p:sp>
        <p:nvSpPr>
          <p:cNvPr name="TextBox 9" id="9"/>
          <p:cNvSpPr txBox="true"/>
          <p:nvPr/>
        </p:nvSpPr>
        <p:spPr>
          <a:xfrm rot="0">
            <a:off x="8853487" y="4910742"/>
            <a:ext cx="8718021" cy="540248"/>
          </a:xfrm>
          <a:prstGeom prst="rect">
            <a:avLst/>
          </a:prstGeom>
        </p:spPr>
        <p:txBody>
          <a:bodyPr anchor="t" rtlCol="false" tIns="0" lIns="0" bIns="0" rIns="0">
            <a:spAutoFit/>
          </a:bodyPr>
          <a:lstStyle/>
          <a:p>
            <a:pPr algn="l" marL="0" indent="0" lvl="0">
              <a:lnSpc>
                <a:spcPts val="4023"/>
              </a:lnSpc>
              <a:spcBef>
                <a:spcPct val="0"/>
              </a:spcBef>
            </a:pPr>
            <a:r>
              <a:rPr lang="en-US" sz="4147" spc="406" strike="noStrike" u="none">
                <a:solidFill>
                  <a:srgbClr val="F2F4F5"/>
                </a:solidFill>
                <a:latin typeface="DM Sans"/>
              </a:rPr>
              <a:t>DATA PROCESSING</a:t>
            </a:r>
          </a:p>
        </p:txBody>
      </p:sp>
      <p:sp>
        <p:nvSpPr>
          <p:cNvPr name="TextBox 10" id="10"/>
          <p:cNvSpPr txBox="true"/>
          <p:nvPr/>
        </p:nvSpPr>
        <p:spPr>
          <a:xfrm rot="0">
            <a:off x="8853487" y="7043013"/>
            <a:ext cx="8718021" cy="540248"/>
          </a:xfrm>
          <a:prstGeom prst="rect">
            <a:avLst/>
          </a:prstGeom>
        </p:spPr>
        <p:txBody>
          <a:bodyPr anchor="t" rtlCol="false" tIns="0" lIns="0" bIns="0" rIns="0">
            <a:spAutoFit/>
          </a:bodyPr>
          <a:lstStyle/>
          <a:p>
            <a:pPr algn="l" marL="0" indent="0" lvl="0">
              <a:lnSpc>
                <a:spcPts val="4023"/>
              </a:lnSpc>
              <a:spcBef>
                <a:spcPct val="0"/>
              </a:spcBef>
            </a:pPr>
            <a:r>
              <a:rPr lang="en-US" sz="4147" spc="406" strike="noStrike" u="none">
                <a:solidFill>
                  <a:srgbClr val="F2F4F5"/>
                </a:solidFill>
                <a:latin typeface="DM Sans"/>
              </a:rPr>
              <a:t>UNCOVERING THE INSIGHTS</a:t>
            </a:r>
          </a:p>
        </p:txBody>
      </p:sp>
      <p:sp>
        <p:nvSpPr>
          <p:cNvPr name="TextBox 11" id="11"/>
          <p:cNvSpPr txBox="true"/>
          <p:nvPr/>
        </p:nvSpPr>
        <p:spPr>
          <a:xfrm rot="0">
            <a:off x="1384300" y="4271996"/>
            <a:ext cx="5477525" cy="981075"/>
          </a:xfrm>
          <a:prstGeom prst="rect">
            <a:avLst/>
          </a:prstGeom>
        </p:spPr>
        <p:txBody>
          <a:bodyPr anchor="t" rtlCol="false" tIns="0" lIns="0" bIns="0" rIns="0">
            <a:spAutoFit/>
          </a:bodyPr>
          <a:lstStyle/>
          <a:p>
            <a:pPr algn="l" marL="0" indent="0" lvl="0">
              <a:lnSpc>
                <a:spcPts val="7275"/>
              </a:lnSpc>
              <a:spcBef>
                <a:spcPct val="0"/>
              </a:spcBef>
            </a:pPr>
            <a:r>
              <a:rPr lang="en-US" sz="7500" spc="735" u="none">
                <a:solidFill>
                  <a:srgbClr val="231F20"/>
                </a:solidFill>
                <a:latin typeface="Oswald Bold"/>
              </a:rPr>
              <a:t>PROCESS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9067800" y="0"/>
            <a:ext cx="9220200" cy="5370048"/>
            <a:chOff x="0" y="0"/>
            <a:chExt cx="2428365" cy="1414334"/>
          </a:xfrm>
        </p:grpSpPr>
        <p:sp>
          <p:nvSpPr>
            <p:cNvPr name="Freeform 3" id="3"/>
            <p:cNvSpPr/>
            <p:nvPr/>
          </p:nvSpPr>
          <p:spPr>
            <a:xfrm flipH="false" flipV="false" rot="0">
              <a:off x="0" y="0"/>
              <a:ext cx="2428365" cy="1414334"/>
            </a:xfrm>
            <a:custGeom>
              <a:avLst/>
              <a:gdLst/>
              <a:ahLst/>
              <a:cxnLst/>
              <a:rect r="r" b="b" t="t" l="l"/>
              <a:pathLst>
                <a:path h="1414334" w="2428365">
                  <a:moveTo>
                    <a:pt x="0" y="0"/>
                  </a:moveTo>
                  <a:lnTo>
                    <a:pt x="2428365" y="0"/>
                  </a:lnTo>
                  <a:lnTo>
                    <a:pt x="2428365" y="1414334"/>
                  </a:lnTo>
                  <a:lnTo>
                    <a:pt x="0" y="1414334"/>
                  </a:lnTo>
                  <a:close/>
                </a:path>
              </a:pathLst>
            </a:custGeom>
            <a:solidFill>
              <a:srgbClr val="C8CACB"/>
            </a:solidFill>
          </p:spPr>
        </p:sp>
        <p:sp>
          <p:nvSpPr>
            <p:cNvPr name="TextBox 4" id="4"/>
            <p:cNvSpPr txBox="true"/>
            <p:nvPr/>
          </p:nvSpPr>
          <p:spPr>
            <a:xfrm>
              <a:off x="0" y="-57150"/>
              <a:ext cx="2428365" cy="1471484"/>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9067800" y="5143500"/>
            <a:ext cx="4610100" cy="5143500"/>
            <a:chOff x="0" y="0"/>
            <a:chExt cx="1214183" cy="1354667"/>
          </a:xfrm>
        </p:grpSpPr>
        <p:sp>
          <p:nvSpPr>
            <p:cNvPr name="Freeform 6" id="6"/>
            <p:cNvSpPr/>
            <p:nvPr/>
          </p:nvSpPr>
          <p:spPr>
            <a:xfrm flipH="false" flipV="false" rot="0">
              <a:off x="0" y="0"/>
              <a:ext cx="1214183" cy="1354667"/>
            </a:xfrm>
            <a:custGeom>
              <a:avLst/>
              <a:gdLst/>
              <a:ahLst/>
              <a:cxnLst/>
              <a:rect r="r" b="b" t="t" l="l"/>
              <a:pathLst>
                <a:path h="1354667" w="1214183">
                  <a:moveTo>
                    <a:pt x="0" y="0"/>
                  </a:moveTo>
                  <a:lnTo>
                    <a:pt x="1214183" y="0"/>
                  </a:lnTo>
                  <a:lnTo>
                    <a:pt x="1214183" y="1354667"/>
                  </a:lnTo>
                  <a:lnTo>
                    <a:pt x="0" y="1354667"/>
                  </a:lnTo>
                  <a:close/>
                </a:path>
              </a:pathLst>
            </a:custGeom>
            <a:solidFill>
              <a:srgbClr val="000000"/>
            </a:solidFill>
          </p:spPr>
        </p:sp>
        <p:sp>
          <p:nvSpPr>
            <p:cNvPr name="TextBox 7" id="7"/>
            <p:cNvSpPr txBox="true"/>
            <p:nvPr/>
          </p:nvSpPr>
          <p:spPr>
            <a:xfrm>
              <a:off x="0" y="-57150"/>
              <a:ext cx="1214183" cy="1411817"/>
            </a:xfrm>
            <a:prstGeom prst="rect">
              <a:avLst/>
            </a:prstGeom>
          </p:spPr>
          <p:txBody>
            <a:bodyPr anchor="ctr" rtlCol="false" tIns="50800" lIns="50800" bIns="50800" rIns="50800"/>
            <a:lstStyle/>
            <a:p>
              <a:pPr algn="ctr">
                <a:lnSpc>
                  <a:spcPts val="3150"/>
                </a:lnSpc>
              </a:pPr>
            </a:p>
          </p:txBody>
        </p:sp>
      </p:grpSp>
      <p:sp>
        <p:nvSpPr>
          <p:cNvPr name="Freeform 8" id="8" descr="Thin Line Abstract  Shape Illustration"/>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61735" y="2461840"/>
            <a:ext cx="11195394" cy="1360170"/>
          </a:xfrm>
          <a:prstGeom prst="rect">
            <a:avLst/>
          </a:prstGeom>
        </p:spPr>
        <p:txBody>
          <a:bodyPr anchor="t" rtlCol="false" tIns="0" lIns="0" bIns="0" rIns="0">
            <a:spAutoFit/>
          </a:bodyPr>
          <a:lstStyle/>
          <a:p>
            <a:pPr marL="0" indent="0" lvl="0">
              <a:lnSpc>
                <a:spcPts val="10560"/>
              </a:lnSpc>
            </a:pPr>
            <a:r>
              <a:rPr lang="en-US" sz="9600">
                <a:solidFill>
                  <a:srgbClr val="000000"/>
                </a:solidFill>
                <a:latin typeface="Open Sans 2 Bold"/>
              </a:rPr>
              <a:t>ANALYSIS</a:t>
            </a:r>
          </a:p>
        </p:txBody>
      </p:sp>
      <p:sp>
        <p:nvSpPr>
          <p:cNvPr name="TextBox 10" id="10"/>
          <p:cNvSpPr txBox="true"/>
          <p:nvPr/>
        </p:nvSpPr>
        <p:spPr>
          <a:xfrm rot="0">
            <a:off x="653605" y="3993460"/>
            <a:ext cx="7655818"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Uncovering the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3653280" y="321537"/>
            <a:ext cx="9672155" cy="1046480"/>
          </a:xfrm>
          <a:prstGeom prst="rect">
            <a:avLst/>
          </a:prstGeom>
        </p:spPr>
        <p:txBody>
          <a:bodyPr anchor="t" rtlCol="false" tIns="0" lIns="0" bIns="0" rIns="0">
            <a:spAutoFit/>
          </a:bodyPr>
          <a:lstStyle/>
          <a:p>
            <a:pPr algn="r" marL="0" indent="0" lvl="0">
              <a:lnSpc>
                <a:spcPts val="8139"/>
              </a:lnSpc>
            </a:pPr>
            <a:r>
              <a:rPr lang="en-US" sz="7399">
                <a:solidFill>
                  <a:srgbClr val="000000"/>
                </a:solidFill>
                <a:latin typeface="Open Sans 1 Bold"/>
              </a:rPr>
              <a:t>Total Yearwise Sales</a:t>
            </a:r>
          </a:p>
        </p:txBody>
      </p:sp>
      <p:sp>
        <p:nvSpPr>
          <p:cNvPr name="Freeform 3" id="3"/>
          <p:cNvSpPr/>
          <p:nvPr/>
        </p:nvSpPr>
        <p:spPr>
          <a:xfrm flipH="false" flipV="false" rot="0">
            <a:off x="0" y="1747427"/>
            <a:ext cx="11104557" cy="8539573"/>
          </a:xfrm>
          <a:custGeom>
            <a:avLst/>
            <a:gdLst/>
            <a:ahLst/>
            <a:cxnLst/>
            <a:rect r="r" b="b" t="t" l="l"/>
            <a:pathLst>
              <a:path h="8539573" w="11104557">
                <a:moveTo>
                  <a:pt x="0" y="0"/>
                </a:moveTo>
                <a:lnTo>
                  <a:pt x="11104557" y="0"/>
                </a:lnTo>
                <a:lnTo>
                  <a:pt x="11104557" y="8539573"/>
                </a:lnTo>
                <a:lnTo>
                  <a:pt x="0" y="8539573"/>
                </a:lnTo>
                <a:lnTo>
                  <a:pt x="0" y="0"/>
                </a:lnTo>
                <a:close/>
              </a:path>
            </a:pathLst>
          </a:custGeom>
          <a:blipFill>
            <a:blip r:embed="rId2"/>
            <a:stretch>
              <a:fillRect l="0" t="-1077" r="-1947" b="-1077"/>
            </a:stretch>
          </a:blipFill>
        </p:spPr>
      </p:sp>
      <p:sp>
        <p:nvSpPr>
          <p:cNvPr name="TextBox 4" id="4"/>
          <p:cNvSpPr txBox="true"/>
          <p:nvPr/>
        </p:nvSpPr>
        <p:spPr>
          <a:xfrm rot="0">
            <a:off x="12512722" y="3717296"/>
            <a:ext cx="4262239" cy="135699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Year with </a:t>
            </a:r>
            <a:r>
              <a:rPr lang="en-US" sz="3399">
                <a:solidFill>
                  <a:srgbClr val="000000"/>
                </a:solidFill>
                <a:latin typeface="Canva Sans Bold"/>
              </a:rPr>
              <a:t>most</a:t>
            </a:r>
            <a:r>
              <a:rPr lang="en-US" sz="3399">
                <a:solidFill>
                  <a:srgbClr val="000000"/>
                </a:solidFill>
                <a:latin typeface="Canva Sans"/>
              </a:rPr>
              <a:t> sales</a:t>
            </a:r>
          </a:p>
          <a:p>
            <a:pPr algn="ctr">
              <a:lnSpc>
                <a:spcPts val="6299"/>
              </a:lnSpc>
            </a:pPr>
            <a:r>
              <a:rPr lang="en-US" sz="4499">
                <a:solidFill>
                  <a:srgbClr val="000000"/>
                </a:solidFill>
                <a:latin typeface="Canva Sans Bold"/>
              </a:rPr>
              <a:t>2014</a:t>
            </a:r>
          </a:p>
        </p:txBody>
      </p:sp>
      <p:sp>
        <p:nvSpPr>
          <p:cNvPr name="TextBox 5" id="5"/>
          <p:cNvSpPr txBox="true"/>
          <p:nvPr/>
        </p:nvSpPr>
        <p:spPr>
          <a:xfrm rot="0">
            <a:off x="9754927" y="552970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12512722" y="5558282"/>
            <a:ext cx="4221361" cy="135699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Year with </a:t>
            </a:r>
            <a:r>
              <a:rPr lang="en-US" sz="3399">
                <a:solidFill>
                  <a:srgbClr val="000000"/>
                </a:solidFill>
                <a:latin typeface="Canva Sans Bold"/>
              </a:rPr>
              <a:t>least</a:t>
            </a:r>
            <a:r>
              <a:rPr lang="en-US" sz="3399">
                <a:solidFill>
                  <a:srgbClr val="000000"/>
                </a:solidFill>
                <a:latin typeface="Canva Sans"/>
              </a:rPr>
              <a:t> sales</a:t>
            </a:r>
          </a:p>
          <a:p>
            <a:pPr algn="ctr">
              <a:lnSpc>
                <a:spcPts val="6299"/>
              </a:lnSpc>
            </a:pPr>
            <a:r>
              <a:rPr lang="en-US" sz="4499">
                <a:solidFill>
                  <a:srgbClr val="000000"/>
                </a:solidFill>
                <a:latin typeface="Canva Sans"/>
              </a:rPr>
              <a:t> </a:t>
            </a:r>
            <a:r>
              <a:rPr lang="en-US" sz="4499">
                <a:solidFill>
                  <a:srgbClr val="000000"/>
                </a:solidFill>
                <a:latin typeface="Canva Sans Bold"/>
              </a:rPr>
              <a:t>1999</a:t>
            </a:r>
          </a:p>
        </p:txBody>
      </p:sp>
      <p:sp>
        <p:nvSpPr>
          <p:cNvPr name="TextBox 7" id="7"/>
          <p:cNvSpPr txBox="true"/>
          <p:nvPr/>
        </p:nvSpPr>
        <p:spPr>
          <a:xfrm rot="0">
            <a:off x="11209431" y="7725510"/>
            <a:ext cx="7078569"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Steady </a:t>
            </a:r>
            <a:r>
              <a:rPr lang="en-US" sz="3399">
                <a:solidFill>
                  <a:srgbClr val="000000"/>
                </a:solidFill>
                <a:latin typeface="Canva Sans Bold"/>
              </a:rPr>
              <a:t>increase</a:t>
            </a:r>
            <a:r>
              <a:rPr lang="en-US" sz="3399">
                <a:solidFill>
                  <a:srgbClr val="000000"/>
                </a:solidFill>
                <a:latin typeface="Canva Sans"/>
              </a:rPr>
              <a:t> since 2005</a:t>
            </a:r>
          </a:p>
          <a:p>
            <a:pPr algn="just" marL="734059" indent="-367030" lvl="1">
              <a:lnSpc>
                <a:spcPts val="4759"/>
              </a:lnSpc>
              <a:buFont typeface="Arial"/>
              <a:buChar char="•"/>
            </a:pPr>
            <a:r>
              <a:rPr lang="en-US" sz="3399">
                <a:solidFill>
                  <a:srgbClr val="000000"/>
                </a:solidFill>
                <a:latin typeface="Canva Sans"/>
              </a:rPr>
              <a:t>Significant </a:t>
            </a:r>
            <a:r>
              <a:rPr lang="en-US" sz="3399">
                <a:solidFill>
                  <a:srgbClr val="000000"/>
                </a:solidFill>
                <a:latin typeface="Canva Sans Bold"/>
              </a:rPr>
              <a:t>decline</a:t>
            </a:r>
            <a:r>
              <a:rPr lang="en-US" sz="3399">
                <a:solidFill>
                  <a:srgbClr val="000000"/>
                </a:solidFill>
                <a:latin typeface="Canva Sans"/>
              </a:rPr>
              <a:t> after 2016</a:t>
            </a:r>
          </a:p>
        </p:txBody>
      </p:sp>
      <p:sp>
        <p:nvSpPr>
          <p:cNvPr name="TextBox 8" id="8"/>
          <p:cNvSpPr txBox="true"/>
          <p:nvPr/>
        </p:nvSpPr>
        <p:spPr>
          <a:xfrm rot="0">
            <a:off x="12745988" y="1865001"/>
            <a:ext cx="3988095" cy="135699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Total Units Sold</a:t>
            </a:r>
          </a:p>
          <a:p>
            <a:pPr algn="ctr">
              <a:lnSpc>
                <a:spcPts val="6299"/>
              </a:lnSpc>
            </a:pPr>
            <a:r>
              <a:rPr lang="en-US" sz="4499">
                <a:solidFill>
                  <a:srgbClr val="000000"/>
                </a:solidFill>
                <a:latin typeface="Canva Sans Bold"/>
              </a:rPr>
              <a:t>6677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183645"/>
            <a:ext cx="12787705" cy="8103355"/>
          </a:xfrm>
          <a:custGeom>
            <a:avLst/>
            <a:gdLst/>
            <a:ahLst/>
            <a:cxnLst/>
            <a:rect r="r" b="b" t="t" l="l"/>
            <a:pathLst>
              <a:path h="8103355" w="12787705">
                <a:moveTo>
                  <a:pt x="0" y="0"/>
                </a:moveTo>
                <a:lnTo>
                  <a:pt x="12787705" y="0"/>
                </a:lnTo>
                <a:lnTo>
                  <a:pt x="12787705" y="8103355"/>
                </a:lnTo>
                <a:lnTo>
                  <a:pt x="0" y="8103355"/>
                </a:lnTo>
                <a:lnTo>
                  <a:pt x="0" y="0"/>
                </a:lnTo>
                <a:close/>
              </a:path>
            </a:pathLst>
          </a:custGeom>
          <a:blipFill>
            <a:blip r:embed="rId2"/>
            <a:stretch>
              <a:fillRect l="-1658" t="0" r="-1658" b="0"/>
            </a:stretch>
          </a:blipFill>
        </p:spPr>
      </p:sp>
      <p:sp>
        <p:nvSpPr>
          <p:cNvPr name="TextBox 3" id="3"/>
          <p:cNvSpPr txBox="true"/>
          <p:nvPr/>
        </p:nvSpPr>
        <p:spPr>
          <a:xfrm rot="0">
            <a:off x="0" y="321537"/>
            <a:ext cx="18288000" cy="1046480"/>
          </a:xfrm>
          <a:prstGeom prst="rect">
            <a:avLst/>
          </a:prstGeom>
        </p:spPr>
        <p:txBody>
          <a:bodyPr anchor="t" rtlCol="false" tIns="0" lIns="0" bIns="0" rIns="0">
            <a:spAutoFit/>
          </a:bodyPr>
          <a:lstStyle/>
          <a:p>
            <a:pPr algn="ctr" marL="0" indent="0" lvl="0">
              <a:lnSpc>
                <a:spcPts val="8139"/>
              </a:lnSpc>
            </a:pPr>
            <a:r>
              <a:rPr lang="en-US" sz="7399">
                <a:solidFill>
                  <a:srgbClr val="000000"/>
                </a:solidFill>
                <a:latin typeface="Open Sans 1 Bold"/>
              </a:rPr>
              <a:t>Revenue vs Company Sales</a:t>
            </a:r>
          </a:p>
        </p:txBody>
      </p:sp>
      <p:sp>
        <p:nvSpPr>
          <p:cNvPr name="TextBox 4" id="4"/>
          <p:cNvSpPr txBox="true"/>
          <p:nvPr/>
        </p:nvSpPr>
        <p:spPr>
          <a:xfrm rot="0">
            <a:off x="9754927" y="552970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3206789" y="2484614"/>
            <a:ext cx="4543153" cy="25711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Company with </a:t>
            </a:r>
            <a:r>
              <a:rPr lang="en-US" sz="3399">
                <a:solidFill>
                  <a:srgbClr val="000000"/>
                </a:solidFill>
                <a:latin typeface="Canva Sans Bold"/>
              </a:rPr>
              <a:t>most</a:t>
            </a:r>
            <a:r>
              <a:rPr lang="en-US" sz="3399">
                <a:solidFill>
                  <a:srgbClr val="000000"/>
                </a:solidFill>
                <a:latin typeface="Canva Sans"/>
              </a:rPr>
              <a:t> revenue</a:t>
            </a:r>
          </a:p>
          <a:p>
            <a:pPr algn="ctr">
              <a:lnSpc>
                <a:spcPts val="6299"/>
              </a:lnSpc>
            </a:pPr>
            <a:r>
              <a:rPr lang="en-US" sz="4499">
                <a:solidFill>
                  <a:srgbClr val="000000"/>
                </a:solidFill>
                <a:latin typeface="Open Sans 1 Bold"/>
              </a:rPr>
              <a:t>Mercedes-Benz</a:t>
            </a:r>
          </a:p>
          <a:p>
            <a:pPr algn="ctr">
              <a:lnSpc>
                <a:spcPts val="4759"/>
              </a:lnSpc>
            </a:pPr>
            <a:r>
              <a:rPr lang="en-US" sz="3399">
                <a:solidFill>
                  <a:srgbClr val="000000"/>
                </a:solidFill>
                <a:latin typeface="Open Sans 1"/>
              </a:rPr>
              <a:t>(85.25Cr)</a:t>
            </a:r>
          </a:p>
        </p:txBody>
      </p:sp>
      <p:sp>
        <p:nvSpPr>
          <p:cNvPr name="TextBox 6" id="6"/>
          <p:cNvSpPr txBox="true"/>
          <p:nvPr/>
        </p:nvSpPr>
        <p:spPr>
          <a:xfrm rot="0">
            <a:off x="13206789" y="6170154"/>
            <a:ext cx="4543153" cy="25711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Company with </a:t>
            </a:r>
            <a:r>
              <a:rPr lang="en-US" sz="3399">
                <a:solidFill>
                  <a:srgbClr val="000000"/>
                </a:solidFill>
                <a:latin typeface="Canva Sans Bold"/>
              </a:rPr>
              <a:t>least</a:t>
            </a:r>
            <a:r>
              <a:rPr lang="en-US" sz="3399">
                <a:solidFill>
                  <a:srgbClr val="000000"/>
                </a:solidFill>
                <a:latin typeface="Canva Sans"/>
              </a:rPr>
              <a:t> revenue</a:t>
            </a:r>
          </a:p>
          <a:p>
            <a:pPr algn="ctr">
              <a:lnSpc>
                <a:spcPts val="6299"/>
              </a:lnSpc>
            </a:pPr>
            <a:r>
              <a:rPr lang="en-US" sz="4499">
                <a:solidFill>
                  <a:srgbClr val="000000"/>
                </a:solidFill>
                <a:latin typeface="Open Sans 1 Bold"/>
              </a:rPr>
              <a:t>Volkswagen</a:t>
            </a:r>
          </a:p>
          <a:p>
            <a:pPr algn="ctr">
              <a:lnSpc>
                <a:spcPts val="4759"/>
              </a:lnSpc>
            </a:pPr>
            <a:r>
              <a:rPr lang="en-US" sz="3399">
                <a:solidFill>
                  <a:srgbClr val="000000"/>
                </a:solidFill>
                <a:latin typeface="Open Sans 1"/>
              </a:rPr>
              <a:t>(16.72Cr)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808003"/>
            <a:ext cx="8985625" cy="8647923"/>
          </a:xfrm>
          <a:custGeom>
            <a:avLst/>
            <a:gdLst/>
            <a:ahLst/>
            <a:cxnLst/>
            <a:rect r="r" b="b" t="t" l="l"/>
            <a:pathLst>
              <a:path h="8647923" w="8985625">
                <a:moveTo>
                  <a:pt x="0" y="0"/>
                </a:moveTo>
                <a:lnTo>
                  <a:pt x="8985625" y="0"/>
                </a:lnTo>
                <a:lnTo>
                  <a:pt x="8985625" y="8647923"/>
                </a:lnTo>
                <a:lnTo>
                  <a:pt x="0" y="8647923"/>
                </a:lnTo>
                <a:lnTo>
                  <a:pt x="0" y="0"/>
                </a:lnTo>
                <a:close/>
              </a:path>
            </a:pathLst>
          </a:custGeom>
          <a:blipFill>
            <a:blip r:embed="rId2"/>
            <a:stretch>
              <a:fillRect l="-1976" t="-3145" r="0" b="-6568"/>
            </a:stretch>
          </a:blipFill>
        </p:spPr>
      </p:sp>
      <p:sp>
        <p:nvSpPr>
          <p:cNvPr name="TextBox 3" id="3"/>
          <p:cNvSpPr txBox="true"/>
          <p:nvPr/>
        </p:nvSpPr>
        <p:spPr>
          <a:xfrm rot="0">
            <a:off x="0" y="277358"/>
            <a:ext cx="18288000" cy="1114425"/>
          </a:xfrm>
          <a:prstGeom prst="rect">
            <a:avLst/>
          </a:prstGeom>
        </p:spPr>
        <p:txBody>
          <a:bodyPr anchor="t" rtlCol="false" tIns="0" lIns="0" bIns="0" rIns="0">
            <a:spAutoFit/>
          </a:bodyPr>
          <a:lstStyle/>
          <a:p>
            <a:pPr algn="ctr" marL="0" indent="0" lvl="0">
              <a:lnSpc>
                <a:spcPts val="8880"/>
              </a:lnSpc>
              <a:spcBef>
                <a:spcPct val="0"/>
              </a:spcBef>
            </a:pPr>
            <a:r>
              <a:rPr lang="en-US" sz="7400">
                <a:solidFill>
                  <a:srgbClr val="000000"/>
                </a:solidFill>
                <a:latin typeface="Open Sans 1 Bold"/>
              </a:rPr>
              <a:t>Total Fueltype sales</a:t>
            </a:r>
          </a:p>
        </p:txBody>
      </p:sp>
      <p:sp>
        <p:nvSpPr>
          <p:cNvPr name="TextBox 4" id="4"/>
          <p:cNvSpPr txBox="true"/>
          <p:nvPr/>
        </p:nvSpPr>
        <p:spPr>
          <a:xfrm rot="0">
            <a:off x="9383754" y="234847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a:rPr>
              <a:t> </a:t>
            </a:r>
            <a:r>
              <a:rPr lang="en-US" sz="3599">
                <a:solidFill>
                  <a:srgbClr val="000000"/>
                </a:solidFill>
                <a:latin typeface="Canva Sans Bold"/>
              </a:rPr>
              <a:t>Diesel</a:t>
            </a:r>
            <a:r>
              <a:rPr lang="en-US" sz="3599">
                <a:solidFill>
                  <a:srgbClr val="000000"/>
                </a:solidFill>
                <a:latin typeface="Canva Sans"/>
              </a:rPr>
              <a:t> units</a:t>
            </a:r>
          </a:p>
          <a:p>
            <a:pPr algn="ctr">
              <a:lnSpc>
                <a:spcPts val="5879"/>
              </a:lnSpc>
            </a:pPr>
            <a:r>
              <a:rPr lang="en-US" sz="4199">
                <a:solidFill>
                  <a:srgbClr val="000000"/>
                </a:solidFill>
                <a:latin typeface="Canva Sans Bold"/>
              </a:rPr>
              <a:t>53.36%</a:t>
            </a:r>
          </a:p>
          <a:p>
            <a:pPr algn="ctr">
              <a:lnSpc>
                <a:spcPts val="4759"/>
              </a:lnSpc>
            </a:pPr>
            <a:r>
              <a:rPr lang="en-US" sz="3399">
                <a:solidFill>
                  <a:srgbClr val="000000"/>
                </a:solidFill>
                <a:latin typeface="Canva Sans"/>
              </a:rPr>
              <a:t>(3563 units)</a:t>
            </a:r>
          </a:p>
        </p:txBody>
      </p:sp>
      <p:sp>
        <p:nvSpPr>
          <p:cNvPr name="TextBox 5" id="5"/>
          <p:cNvSpPr txBox="true"/>
          <p:nvPr/>
        </p:nvSpPr>
        <p:spPr>
          <a:xfrm rot="0">
            <a:off x="14025688" y="2348479"/>
            <a:ext cx="3956092" cy="1958975"/>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Canva Sans"/>
              </a:rPr>
              <a:t> </a:t>
            </a:r>
            <a:r>
              <a:rPr lang="en-US" sz="3599">
                <a:solidFill>
                  <a:srgbClr val="000000"/>
                </a:solidFill>
                <a:latin typeface="Canva Sans Bold"/>
              </a:rPr>
              <a:t>Petrol</a:t>
            </a:r>
            <a:r>
              <a:rPr lang="en-US" sz="3599">
                <a:solidFill>
                  <a:srgbClr val="000000"/>
                </a:solidFill>
                <a:latin typeface="Canva Sans"/>
              </a:rPr>
              <a:t> units</a:t>
            </a:r>
          </a:p>
          <a:p>
            <a:pPr algn="ctr">
              <a:lnSpc>
                <a:spcPts val="5879"/>
              </a:lnSpc>
              <a:spcBef>
                <a:spcPct val="0"/>
              </a:spcBef>
            </a:pPr>
            <a:r>
              <a:rPr lang="en-US" sz="4199">
                <a:solidFill>
                  <a:srgbClr val="000000"/>
                </a:solidFill>
                <a:latin typeface="Canva Sans Bold"/>
              </a:rPr>
              <a:t>45.59%</a:t>
            </a:r>
          </a:p>
          <a:p>
            <a:pPr algn="ctr">
              <a:lnSpc>
                <a:spcPts val="4759"/>
              </a:lnSpc>
              <a:spcBef>
                <a:spcPct val="0"/>
              </a:spcBef>
            </a:pPr>
            <a:r>
              <a:rPr lang="en-US" sz="3399">
                <a:solidFill>
                  <a:srgbClr val="000000"/>
                </a:solidFill>
                <a:latin typeface="Canva Sans"/>
              </a:rPr>
              <a:t>(3044 units)</a:t>
            </a:r>
          </a:p>
        </p:txBody>
      </p:sp>
      <p:sp>
        <p:nvSpPr>
          <p:cNvPr name="TextBox 6" id="6"/>
          <p:cNvSpPr txBox="true"/>
          <p:nvPr/>
        </p:nvSpPr>
        <p:spPr>
          <a:xfrm rot="0">
            <a:off x="9383754" y="606528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Bold"/>
              </a:rPr>
              <a:t> CNG</a:t>
            </a:r>
            <a:r>
              <a:rPr lang="en-US" sz="3599">
                <a:solidFill>
                  <a:srgbClr val="000000"/>
                </a:solidFill>
                <a:latin typeface="Canva Sans"/>
              </a:rPr>
              <a:t> units</a:t>
            </a:r>
          </a:p>
          <a:p>
            <a:pPr algn="ctr">
              <a:lnSpc>
                <a:spcPts val="5879"/>
              </a:lnSpc>
            </a:pPr>
            <a:r>
              <a:rPr lang="en-US" sz="4199">
                <a:solidFill>
                  <a:srgbClr val="000000"/>
                </a:solidFill>
                <a:latin typeface="Canva Sans Bold"/>
              </a:rPr>
              <a:t>0.88%</a:t>
            </a:r>
          </a:p>
          <a:p>
            <a:pPr algn="ctr">
              <a:lnSpc>
                <a:spcPts val="4759"/>
              </a:lnSpc>
            </a:pPr>
            <a:r>
              <a:rPr lang="en-US" sz="3399">
                <a:solidFill>
                  <a:srgbClr val="000000"/>
                </a:solidFill>
                <a:latin typeface="Canva Sans"/>
              </a:rPr>
              <a:t>(59 units)</a:t>
            </a:r>
          </a:p>
        </p:txBody>
      </p:sp>
      <p:sp>
        <p:nvSpPr>
          <p:cNvPr name="TextBox 7" id="7"/>
          <p:cNvSpPr txBox="true"/>
          <p:nvPr/>
        </p:nvSpPr>
        <p:spPr>
          <a:xfrm rot="0">
            <a:off x="14043509" y="6065289"/>
            <a:ext cx="3938272" cy="1958975"/>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Bold"/>
              </a:rPr>
              <a:t> LPG</a:t>
            </a:r>
            <a:r>
              <a:rPr lang="en-US" sz="3599">
                <a:solidFill>
                  <a:srgbClr val="000000"/>
                </a:solidFill>
                <a:latin typeface="Canva Sans"/>
              </a:rPr>
              <a:t> units</a:t>
            </a:r>
          </a:p>
          <a:p>
            <a:pPr algn="ctr">
              <a:lnSpc>
                <a:spcPts val="5879"/>
              </a:lnSpc>
            </a:pPr>
            <a:r>
              <a:rPr lang="en-US" sz="4199">
                <a:solidFill>
                  <a:srgbClr val="000000"/>
                </a:solidFill>
                <a:latin typeface="Canva Sans Bold"/>
              </a:rPr>
              <a:t>0.16</a:t>
            </a:r>
            <a:r>
              <a:rPr lang="en-US" sz="4199">
                <a:solidFill>
                  <a:srgbClr val="000000"/>
                </a:solidFill>
                <a:latin typeface="Canva Sans Bold"/>
              </a:rPr>
              <a:t>%</a:t>
            </a:r>
          </a:p>
          <a:p>
            <a:pPr algn="ctr">
              <a:lnSpc>
                <a:spcPts val="4759"/>
              </a:lnSpc>
            </a:pPr>
            <a:r>
              <a:rPr lang="en-US" sz="3399">
                <a:solidFill>
                  <a:srgbClr val="000000"/>
                </a:solidFill>
                <a:latin typeface="Canva Sans"/>
              </a:rPr>
              <a:t>(11 units)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DAGBVpv_p18</dc:identifier>
  <dcterms:modified xsi:type="dcterms:W3CDTF">2011-08-01T06:04:30Z</dcterms:modified>
  <cp:revision>1</cp:revision>
  <dc:title>Cars 24 analysis</dc:title>
</cp:coreProperties>
</file>